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9" r:id="rId3"/>
    <p:sldId id="258" r:id="rId4"/>
    <p:sldId id="260" r:id="rId5"/>
    <p:sldId id="299" r:id="rId6"/>
    <p:sldId id="261" r:id="rId7"/>
    <p:sldId id="262" r:id="rId8"/>
    <p:sldId id="300" r:id="rId9"/>
    <p:sldId id="264" r:id="rId10"/>
    <p:sldId id="280" r:id="rId11"/>
    <p:sldId id="281" r:id="rId12"/>
    <p:sldId id="282" r:id="rId13"/>
    <p:sldId id="265" r:id="rId14"/>
    <p:sldId id="270" r:id="rId15"/>
    <p:sldId id="266" r:id="rId16"/>
    <p:sldId id="339" r:id="rId17"/>
    <p:sldId id="304" r:id="rId18"/>
    <p:sldId id="307" r:id="rId19"/>
    <p:sldId id="312" r:id="rId20"/>
    <p:sldId id="313" r:id="rId21"/>
    <p:sldId id="316" r:id="rId22"/>
    <p:sldId id="317" r:id="rId23"/>
    <p:sldId id="327" r:id="rId24"/>
    <p:sldId id="328" r:id="rId25"/>
    <p:sldId id="329" r:id="rId26"/>
    <p:sldId id="331" r:id="rId27"/>
    <p:sldId id="332" r:id="rId28"/>
    <p:sldId id="290" r:id="rId29"/>
    <p:sldId id="333" r:id="rId30"/>
    <p:sldId id="278" r:id="rId31"/>
    <p:sldId id="322" r:id="rId32"/>
    <p:sldId id="324" r:id="rId33"/>
    <p:sldId id="338" r:id="rId34"/>
    <p:sldId id="337" r:id="rId35"/>
    <p:sldId id="336" r:id="rId36"/>
    <p:sldId id="326" r:id="rId37"/>
    <p:sldId id="295" r:id="rId38"/>
    <p:sldId id="296" r:id="rId3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812" autoAdjust="0"/>
    <p:restoredTop sz="86441" autoAdjust="0"/>
  </p:normalViewPr>
  <p:slideViewPr>
    <p:cSldViewPr snapToGrid="0">
      <p:cViewPr varScale="1">
        <p:scale>
          <a:sx n="117" d="100"/>
          <a:sy n="117" d="100"/>
        </p:scale>
        <p:origin x="576" y="168"/>
      </p:cViewPr>
      <p:guideLst>
        <p:guide orient="horz" pos="2160"/>
        <p:guide pos="3840"/>
      </p:guideLst>
    </p:cSldViewPr>
  </p:slideViewPr>
  <p:outlineViewPr>
    <p:cViewPr>
      <p:scale>
        <a:sx n="33" d="100"/>
        <a:sy n="33" d="100"/>
      </p:scale>
      <p:origin x="216"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2/3/21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2/3/21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2/3/21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2/3/21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2/3/21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2/3/21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2/3/21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2/3/21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2/3/21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2/3/21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2/3/21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2/3/21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2/3/21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2/3/21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2/3/21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2/3/21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399212" y="5883275"/>
            <a:ext cx="914400" cy="365125"/>
          </a:xfrm>
        </p:spPr>
        <p:txBody>
          <a:bodyPr/>
          <a:lstStyle/>
          <a:p>
            <a:fld id="{B61BEF0D-F0BB-DE4B-95CE-6DB70DBA9567}" type="datetimeFigureOut">
              <a:rPr lang="en-US" dirty="0"/>
              <a:pPr/>
              <a:t>2/3/21</a:t>
            </a:fld>
            <a:endParaRPr lang="en-US" dirty="0"/>
          </a:p>
        </p:txBody>
      </p:sp>
      <p:sp>
        <p:nvSpPr>
          <p:cNvPr id="6" name="Footer Placeholder 5"/>
          <p:cNvSpPr>
            <a:spLocks noGrp="1"/>
          </p:cNvSpPr>
          <p:nvPr>
            <p:ph type="ftr" sz="quarter" idx="11"/>
          </p:nvPr>
        </p:nvSpPr>
        <p:spPr>
          <a:xfrm>
            <a:off x="1141412" y="5883275"/>
            <a:ext cx="5105400" cy="365125"/>
          </a:xfrm>
        </p:spPr>
        <p:txBody>
          <a:bodyPr/>
          <a:lstStyle/>
          <a:p>
            <a:endParaRPr lang="en-US" dirty="0"/>
          </a:p>
        </p:txBody>
      </p:sp>
      <p:sp>
        <p:nvSpPr>
          <p:cNvPr id="7" name="Slide Number Placeholder 6"/>
          <p:cNvSpPr>
            <a:spLocks noGrp="1"/>
          </p:cNvSpPr>
          <p:nvPr>
            <p:ph type="sldNum" sz="quarter" idx="12"/>
          </p:nvPr>
        </p:nvSpPr>
        <p:spPr>
          <a:xfrm>
            <a:off x="10742612" y="5883275"/>
            <a:ext cx="3225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B61BEF0D-F0BB-DE4B-95CE-6DB70DBA9567}" type="datetimeFigureOut">
              <a:rPr lang="en-US" dirty="0"/>
              <a:pPr/>
              <a:t>2/3/21</a:t>
            </a:fld>
            <a:endParaRPr lang="en-US" dirty="0"/>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dirty="0"/>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1"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eg"/><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8.png"/><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s://towardsdatascience.com/" TargetMode="External"/><Relationship Id="rId2" Type="http://schemas.openxmlformats.org/officeDocument/2006/relationships/hyperlink" Target="https://archive.ics.uci.edu/ml/datasets.php"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80D089-1109-1841-A999-AA799F49337D}"/>
              </a:ext>
            </a:extLst>
          </p:cNvPr>
          <p:cNvSpPr>
            <a:spLocks noGrp="1"/>
          </p:cNvSpPr>
          <p:nvPr>
            <p:ph type="ctrTitle"/>
          </p:nvPr>
        </p:nvSpPr>
        <p:spPr>
          <a:xfrm>
            <a:off x="2276567" y="0"/>
            <a:ext cx="7638865" cy="3200400"/>
          </a:xfrm>
        </p:spPr>
        <p:txBody>
          <a:bodyPr>
            <a:normAutofit/>
          </a:bodyPr>
          <a:lstStyle/>
          <a:p>
            <a:r>
              <a:rPr lang="en-US" sz="4400" dirty="0"/>
              <a:t>Dwdm mini project</a:t>
            </a:r>
            <a:r>
              <a:rPr lang="en-US" sz="2800" dirty="0"/>
              <a:t>
On </a:t>
            </a:r>
            <a:br>
              <a:rPr lang="en-US" sz="2800" dirty="0"/>
            </a:br>
            <a:br>
              <a:rPr lang="en-US" sz="2800" dirty="0"/>
            </a:br>
            <a:r>
              <a:rPr lang="en-US" sz="2800" dirty="0"/>
              <a:t>PREDICTION OF MOOD THE SONGS AND RECOMENDING</a:t>
            </a:r>
            <a:br>
              <a:rPr lang="en-US" sz="2800" dirty="0"/>
            </a:br>
            <a:br>
              <a:rPr lang="en-US" sz="2800" dirty="0"/>
            </a:br>
            <a:r>
              <a:rPr lang="en-US" sz="1600" dirty="0"/>
              <a:t>under the supervision Prof. Sheetal girase</a:t>
            </a:r>
            <a:endParaRPr lang="en-US" sz="2800" dirty="0"/>
          </a:p>
        </p:txBody>
      </p:sp>
      <p:graphicFrame>
        <p:nvGraphicFramePr>
          <p:cNvPr id="3" name="Table 4">
            <a:extLst>
              <a:ext uri="{FF2B5EF4-FFF2-40B4-BE49-F238E27FC236}">
                <a16:creationId xmlns:a16="http://schemas.microsoft.com/office/drawing/2014/main" id="{6EAA22DC-9C98-4130-954F-55E7ACE6F6BD}"/>
              </a:ext>
            </a:extLst>
          </p:cNvPr>
          <p:cNvGraphicFramePr>
            <a:graphicFrameLocks noGrp="1"/>
          </p:cNvGraphicFramePr>
          <p:nvPr>
            <p:extLst>
              <p:ext uri="{D42A27DB-BD31-4B8C-83A1-F6EECF244321}">
                <p14:modId xmlns:p14="http://schemas.microsoft.com/office/powerpoint/2010/main" val="392659954"/>
              </p:ext>
            </p:extLst>
          </p:nvPr>
        </p:nvGraphicFramePr>
        <p:xfrm>
          <a:off x="2032000" y="3518764"/>
          <a:ext cx="8127999" cy="320040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319423397"/>
                    </a:ext>
                  </a:extLst>
                </a:gridCol>
                <a:gridCol w="2709333">
                  <a:extLst>
                    <a:ext uri="{9D8B030D-6E8A-4147-A177-3AD203B41FA5}">
                      <a16:colId xmlns:a16="http://schemas.microsoft.com/office/drawing/2014/main" val="3045734368"/>
                    </a:ext>
                  </a:extLst>
                </a:gridCol>
                <a:gridCol w="2709333">
                  <a:extLst>
                    <a:ext uri="{9D8B030D-6E8A-4147-A177-3AD203B41FA5}">
                      <a16:colId xmlns:a16="http://schemas.microsoft.com/office/drawing/2014/main" val="1751164490"/>
                    </a:ext>
                  </a:extLst>
                </a:gridCol>
              </a:tblGrid>
              <a:tr h="601296">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Name</a:t>
                      </a:r>
                    </a:p>
                    <a:p>
                      <a:endParaRPr lang="en-IN"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PRN No</a:t>
                      </a:r>
                    </a:p>
                    <a:p>
                      <a:endParaRPr lang="en-IN"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Roll No</a:t>
                      </a:r>
                    </a:p>
                    <a:p>
                      <a:endParaRPr lang="en-IN" dirty="0"/>
                    </a:p>
                  </a:txBody>
                  <a:tcPr/>
                </a:tc>
                <a:extLst>
                  <a:ext uri="{0D108BD9-81ED-4DB2-BD59-A6C34878D82A}">
                    <a16:rowId xmlns:a16="http://schemas.microsoft.com/office/drawing/2014/main" val="86540677"/>
                  </a:ext>
                </a:extLst>
              </a:tr>
              <a:tr h="601296">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Aditi</a:t>
                      </a:r>
                      <a:r>
                        <a:rPr lang="en-US" baseline="0" dirty="0"/>
                        <a:t> </a:t>
                      </a:r>
                      <a:r>
                        <a:rPr lang="en-US" baseline="0" dirty="0" err="1"/>
                        <a:t>Karad</a:t>
                      </a:r>
                      <a:endParaRPr lang="en-US" baseline="0" dirty="0"/>
                    </a:p>
                    <a:p>
                      <a:endParaRPr lang="en-IN"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S1032181134</a:t>
                      </a:r>
                    </a:p>
                    <a:p>
                      <a:endParaRPr lang="en-IN"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PE38</a:t>
                      </a:r>
                    </a:p>
                    <a:p>
                      <a:endParaRPr lang="en-IN" dirty="0"/>
                    </a:p>
                  </a:txBody>
                  <a:tcPr/>
                </a:tc>
                <a:extLst>
                  <a:ext uri="{0D108BD9-81ED-4DB2-BD59-A6C34878D82A}">
                    <a16:rowId xmlns:a16="http://schemas.microsoft.com/office/drawing/2014/main" val="1308429854"/>
                  </a:ext>
                </a:extLst>
              </a:tr>
              <a:tr h="601296">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Snehalraj Chugh</a:t>
                      </a:r>
                    </a:p>
                    <a:p>
                      <a:endParaRPr lang="en-IN"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S1032181182</a:t>
                      </a:r>
                    </a:p>
                    <a:p>
                      <a:endParaRPr lang="en-IN"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PE40</a:t>
                      </a:r>
                    </a:p>
                    <a:p>
                      <a:endParaRPr lang="en-IN" dirty="0"/>
                    </a:p>
                  </a:txBody>
                  <a:tcPr/>
                </a:tc>
                <a:extLst>
                  <a:ext uri="{0D108BD9-81ED-4DB2-BD59-A6C34878D82A}">
                    <a16:rowId xmlns:a16="http://schemas.microsoft.com/office/drawing/2014/main" val="299620969"/>
                  </a:ext>
                </a:extLst>
              </a:tr>
              <a:tr h="601296">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err="1"/>
                        <a:t>Saloni</a:t>
                      </a:r>
                      <a:r>
                        <a:rPr lang="en-US" baseline="0" dirty="0"/>
                        <a:t> </a:t>
                      </a:r>
                      <a:r>
                        <a:rPr lang="en-US" baseline="0" dirty="0" err="1"/>
                        <a:t>Dhadda</a:t>
                      </a:r>
                      <a:endParaRPr lang="en-US" baseline="0" dirty="0"/>
                    </a:p>
                    <a:p>
                      <a:endParaRPr lang="en-IN"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S1032181223</a:t>
                      </a:r>
                    </a:p>
                    <a:p>
                      <a:endParaRPr lang="en-IN"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PE48</a:t>
                      </a:r>
                    </a:p>
                    <a:p>
                      <a:endParaRPr lang="en-IN" dirty="0"/>
                    </a:p>
                  </a:txBody>
                  <a:tcPr/>
                </a:tc>
                <a:extLst>
                  <a:ext uri="{0D108BD9-81ED-4DB2-BD59-A6C34878D82A}">
                    <a16:rowId xmlns:a16="http://schemas.microsoft.com/office/drawing/2014/main" val="2132711600"/>
                  </a:ext>
                </a:extLst>
              </a:tr>
              <a:tr h="601296">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Harshit</a:t>
                      </a:r>
                      <a:r>
                        <a:rPr lang="en-US" baseline="0" dirty="0"/>
                        <a:t> </a:t>
                      </a:r>
                      <a:r>
                        <a:rPr lang="en-US" baseline="0" dirty="0" err="1"/>
                        <a:t>Shrivastav</a:t>
                      </a:r>
                      <a:endParaRPr lang="en-US" baseline="0" dirty="0"/>
                    </a:p>
                    <a:p>
                      <a:endParaRPr lang="en-IN"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S1032181703</a:t>
                      </a:r>
                    </a:p>
                    <a:p>
                      <a:endParaRPr lang="en-IN"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PE61</a:t>
                      </a:r>
                    </a:p>
                    <a:p>
                      <a:endParaRPr lang="en-IN" dirty="0"/>
                    </a:p>
                  </a:txBody>
                  <a:tcPr/>
                </a:tc>
                <a:extLst>
                  <a:ext uri="{0D108BD9-81ED-4DB2-BD59-A6C34878D82A}">
                    <a16:rowId xmlns:a16="http://schemas.microsoft.com/office/drawing/2014/main" val="1481944164"/>
                  </a:ext>
                </a:extLst>
              </a:tr>
            </a:tbl>
          </a:graphicData>
        </a:graphic>
      </p:graphicFrame>
    </p:spTree>
    <p:extLst>
      <p:ext uri="{BB962C8B-B14F-4D97-AF65-F5344CB8AC3E}">
        <p14:creationId xmlns:p14="http://schemas.microsoft.com/office/powerpoint/2010/main" val="17697982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8827BF-CF5D-5D45-8FDC-1E4523B7646B}"/>
              </a:ext>
            </a:extLst>
          </p:cNvPr>
          <p:cNvSpPr>
            <a:spLocks noGrp="1"/>
          </p:cNvSpPr>
          <p:nvPr>
            <p:ph type="title"/>
          </p:nvPr>
        </p:nvSpPr>
        <p:spPr/>
        <p:txBody>
          <a:bodyPr/>
          <a:lstStyle/>
          <a:p>
            <a:r>
              <a:rPr lang="en-US"/>
              <a:t>Data preprocessing Tasks performed</a:t>
            </a:r>
          </a:p>
        </p:txBody>
      </p:sp>
      <p:sp>
        <p:nvSpPr>
          <p:cNvPr id="3" name="Content Placeholder 2">
            <a:extLst>
              <a:ext uri="{FF2B5EF4-FFF2-40B4-BE49-F238E27FC236}">
                <a16:creationId xmlns:a16="http://schemas.microsoft.com/office/drawing/2014/main" id="{5BB54789-2DDB-B547-B5FD-FA0E7CAAE820}"/>
              </a:ext>
            </a:extLst>
          </p:cNvPr>
          <p:cNvSpPr>
            <a:spLocks noGrp="1"/>
          </p:cNvSpPr>
          <p:nvPr>
            <p:ph idx="1"/>
          </p:nvPr>
        </p:nvSpPr>
        <p:spPr/>
        <p:txBody>
          <a:bodyPr>
            <a:normAutofit fontScale="92500" lnSpcReduction="20000"/>
          </a:bodyPr>
          <a:lstStyle/>
          <a:p>
            <a:pPr marL="457200" indent="-457200">
              <a:buFont typeface="+mj-lt"/>
              <a:buAutoNum type="arabicPeriod"/>
            </a:pPr>
            <a:r>
              <a:rPr lang="en-US"/>
              <a:t>Data preprocessing is a data mining technique which is used to transform the raw data in a useful and efficient format.
</a:t>
            </a:r>
            <a:r>
              <a:rPr lang="en-US" b="1"/>
              <a:t>Importing libraries</a:t>
            </a:r>
          </a:p>
          <a:p>
            <a:r>
              <a:rPr lang="en-US"/>
              <a:t>As main libraries, We are using Pandas, Numpy and time;
Pandas: Use for data manipulation and data analysis.
Numpy: a fundamental package for scientific computing with Python.
As for the visualization We are using Matplotlib and Seaborn.</a:t>
            </a:r>
          </a:p>
          <a:p>
            <a:r>
              <a:rPr lang="en-US"/>
              <a:t>For the data preprocessing techniques and algorithms, we have used Scikit-learn libraries.</a:t>
            </a:r>
          </a:p>
          <a:p>
            <a:endParaRPr lang="en-US"/>
          </a:p>
          <a:p>
            <a:endParaRPr lang="en-US"/>
          </a:p>
        </p:txBody>
      </p:sp>
    </p:spTree>
    <p:extLst>
      <p:ext uri="{BB962C8B-B14F-4D97-AF65-F5344CB8AC3E}">
        <p14:creationId xmlns:p14="http://schemas.microsoft.com/office/powerpoint/2010/main" val="34977038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F6AF979-811B-6A4D-B269-069BDCD6ACA4}"/>
              </a:ext>
            </a:extLst>
          </p:cNvPr>
          <p:cNvSpPr>
            <a:spLocks noGrp="1"/>
          </p:cNvSpPr>
          <p:nvPr>
            <p:ph idx="1"/>
          </p:nvPr>
        </p:nvSpPr>
        <p:spPr>
          <a:xfrm>
            <a:off x="884697" y="-745700"/>
            <a:ext cx="9905998" cy="4959927"/>
          </a:xfrm>
        </p:spPr>
        <p:txBody>
          <a:bodyPr/>
          <a:lstStyle/>
          <a:p>
            <a:r>
              <a:rPr lang="en-US" dirty="0"/>
              <a:t>3</a:t>
            </a:r>
            <a:r>
              <a:rPr lang="en-US" b="1" dirty="0"/>
              <a:t>.Read data
</a:t>
            </a:r>
            <a:r>
              <a:rPr lang="en-US" dirty="0"/>
              <a:t>Import dataset using pandas library</a:t>
            </a:r>
          </a:p>
          <a:p>
            <a:endParaRPr lang="en-US" b="1" dirty="0"/>
          </a:p>
          <a:p>
            <a:endParaRPr lang="en-US" b="1" dirty="0"/>
          </a:p>
          <a:p>
            <a:endParaRPr lang="en-US" b="1" dirty="0"/>
          </a:p>
          <a:p>
            <a:endParaRPr lang="en-US" b="1" dirty="0"/>
          </a:p>
          <a:p>
            <a:pPr marL="0" indent="0">
              <a:buNone/>
            </a:pPr>
            <a:r>
              <a:rPr lang="en-US" b="1" dirty="0"/>
              <a:t>  </a:t>
            </a:r>
          </a:p>
        </p:txBody>
      </p:sp>
      <p:pic>
        <p:nvPicPr>
          <p:cNvPr id="5" name="Picture 4">
            <a:extLst>
              <a:ext uri="{FF2B5EF4-FFF2-40B4-BE49-F238E27FC236}">
                <a16:creationId xmlns:a16="http://schemas.microsoft.com/office/drawing/2014/main" id="{8F0E0AA6-EBBD-4A97-9E44-B692BD538357}"/>
              </a:ext>
            </a:extLst>
          </p:cNvPr>
          <p:cNvPicPr>
            <a:picLocks noChangeAspect="1"/>
          </p:cNvPicPr>
          <p:nvPr/>
        </p:nvPicPr>
        <p:blipFill>
          <a:blip r:embed="rId2"/>
          <a:stretch>
            <a:fillRect/>
          </a:stretch>
        </p:blipFill>
        <p:spPr>
          <a:xfrm>
            <a:off x="1401305" y="1314449"/>
            <a:ext cx="8976049" cy="5049028"/>
          </a:xfrm>
          <a:prstGeom prst="rect">
            <a:avLst/>
          </a:prstGeom>
        </p:spPr>
      </p:pic>
    </p:spTree>
    <p:extLst>
      <p:ext uri="{BB962C8B-B14F-4D97-AF65-F5344CB8AC3E}">
        <p14:creationId xmlns:p14="http://schemas.microsoft.com/office/powerpoint/2010/main" val="39221731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EBDA632-BB83-FF47-87CA-DA2B96723DEB}"/>
              </a:ext>
            </a:extLst>
          </p:cNvPr>
          <p:cNvSpPr>
            <a:spLocks noGrp="1"/>
          </p:cNvSpPr>
          <p:nvPr>
            <p:ph idx="1"/>
          </p:nvPr>
        </p:nvSpPr>
        <p:spPr>
          <a:xfrm>
            <a:off x="982494" y="415637"/>
            <a:ext cx="9905998" cy="3166170"/>
          </a:xfrm>
        </p:spPr>
        <p:txBody>
          <a:bodyPr/>
          <a:lstStyle/>
          <a:p>
            <a:r>
              <a:rPr lang="en-US" b="1"/>
              <a:t>4.check for missing values
</a:t>
            </a:r>
            <a:r>
              <a:rPr lang="en-US"/>
              <a:t>df.isnull().any().sum()</a:t>
            </a:r>
          </a:p>
          <a:p>
            <a:r>
              <a:rPr lang="en-US"/>
              <a:t>If any missing value found fill it using different methods.</a:t>
            </a:r>
          </a:p>
          <a:p>
            <a:pPr marL="457200" indent="-457200">
              <a:buFont typeface="+mj-lt"/>
              <a:buAutoNum type="arabicPeriod"/>
            </a:pPr>
            <a:r>
              <a:rPr lang="en-US"/>
              <a:t>Fillna(0)</a:t>
            </a:r>
          </a:p>
          <a:p>
            <a:pPr marL="457200" indent="-457200">
              <a:buFont typeface="+mj-lt"/>
              <a:buAutoNum type="arabicPeriod"/>
            </a:pPr>
            <a:r>
              <a:rPr lang="en-US"/>
              <a:t>Fillna,(99)</a:t>
            </a:r>
          </a:p>
          <a:p>
            <a:pPr marL="457200" indent="-457200">
              <a:buFont typeface="+mj-lt"/>
              <a:buAutoNum type="arabicPeriod"/>
            </a:pPr>
            <a:r>
              <a:rPr lang="en-US"/>
              <a:t>Fill it using simple imputer using mean ,median and most frequent.</a:t>
            </a:r>
          </a:p>
          <a:p>
            <a:pPr marL="457200" indent="-457200">
              <a:buFont typeface="+mj-lt"/>
              <a:buAutoNum type="arabicPeriod"/>
            </a:pPr>
            <a:r>
              <a:rPr lang="en-US"/>
              <a:t>Else drop the null value rows using dropna.</a:t>
            </a:r>
          </a:p>
          <a:p>
            <a:pPr marL="0" indent="0">
              <a:buNone/>
            </a:pPr>
            <a:endParaRPr lang="en-US"/>
          </a:p>
        </p:txBody>
      </p:sp>
      <p:pic>
        <p:nvPicPr>
          <p:cNvPr id="6" name="Picture 5">
            <a:extLst>
              <a:ext uri="{FF2B5EF4-FFF2-40B4-BE49-F238E27FC236}">
                <a16:creationId xmlns:a16="http://schemas.microsoft.com/office/drawing/2014/main" id="{7B35E906-A760-48A1-9AE0-5089B4C76113}"/>
              </a:ext>
            </a:extLst>
          </p:cNvPr>
          <p:cNvPicPr>
            <a:picLocks noChangeAspect="1"/>
          </p:cNvPicPr>
          <p:nvPr/>
        </p:nvPicPr>
        <p:blipFill>
          <a:blip r:embed="rId2"/>
          <a:stretch>
            <a:fillRect/>
          </a:stretch>
        </p:blipFill>
        <p:spPr>
          <a:xfrm>
            <a:off x="2388058" y="3276193"/>
            <a:ext cx="8580847" cy="3309717"/>
          </a:xfrm>
          <a:prstGeom prst="rect">
            <a:avLst/>
          </a:prstGeom>
        </p:spPr>
      </p:pic>
    </p:spTree>
    <p:extLst>
      <p:ext uri="{BB962C8B-B14F-4D97-AF65-F5344CB8AC3E}">
        <p14:creationId xmlns:p14="http://schemas.microsoft.com/office/powerpoint/2010/main" val="1613087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FDB0B0-7B38-4F46-B955-92BAAE88A486}"/>
              </a:ext>
            </a:extLst>
          </p:cNvPr>
          <p:cNvSpPr>
            <a:spLocks noGrp="1"/>
          </p:cNvSpPr>
          <p:nvPr>
            <p:ph type="title"/>
          </p:nvPr>
        </p:nvSpPr>
        <p:spPr>
          <a:xfrm>
            <a:off x="1141413" y="609600"/>
            <a:ext cx="9905998" cy="1052945"/>
          </a:xfrm>
        </p:spPr>
        <p:txBody>
          <a:bodyPr/>
          <a:lstStyle/>
          <a:p>
            <a:r>
              <a:rPr lang="en-US"/>
              <a:t>Data mining techniques applied</a:t>
            </a:r>
          </a:p>
        </p:txBody>
      </p:sp>
      <p:sp>
        <p:nvSpPr>
          <p:cNvPr id="3" name="Content Placeholder 2">
            <a:extLst>
              <a:ext uri="{FF2B5EF4-FFF2-40B4-BE49-F238E27FC236}">
                <a16:creationId xmlns:a16="http://schemas.microsoft.com/office/drawing/2014/main" id="{B29F9E00-8B76-3641-9BDF-E44CBFF336E1}"/>
              </a:ext>
            </a:extLst>
          </p:cNvPr>
          <p:cNvSpPr>
            <a:spLocks noGrp="1"/>
          </p:cNvSpPr>
          <p:nvPr>
            <p:ph idx="1"/>
          </p:nvPr>
        </p:nvSpPr>
        <p:spPr>
          <a:xfrm>
            <a:off x="1055841" y="1002418"/>
            <a:ext cx="9991570" cy="5024309"/>
          </a:xfrm>
        </p:spPr>
        <p:txBody>
          <a:bodyPr/>
          <a:lstStyle/>
          <a:p>
            <a:r>
              <a:rPr lang="en-US" dirty="0"/>
              <a:t>Data mining is highly effective, so long as it draws upon one or more of these techniques.</a:t>
            </a:r>
          </a:p>
          <a:p>
            <a:r>
              <a:rPr lang="en-US" dirty="0"/>
              <a:t>Both K means &amp; K modes Clustering techniques are applied on the dataset .</a:t>
            </a:r>
          </a:p>
          <a:p>
            <a:r>
              <a:rPr lang="en-US" dirty="0"/>
              <a:t>The Rain Forest Algorithm is applied as it give the best accuracy as compared to Support vector machine, Logarithm Regression, Linear Regression &amp; Decision Tree.</a:t>
            </a:r>
          </a:p>
          <a:p>
            <a:r>
              <a:rPr lang="en-US" dirty="0"/>
              <a:t>In Clustering k means and K modes are applied and K Means is a better choice.</a:t>
            </a:r>
          </a:p>
        </p:txBody>
      </p:sp>
    </p:spTree>
    <p:extLst>
      <p:ext uri="{BB962C8B-B14F-4D97-AF65-F5344CB8AC3E}">
        <p14:creationId xmlns:p14="http://schemas.microsoft.com/office/powerpoint/2010/main" val="5811595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B555A-8055-2A4D-8B91-E79B586D5482}"/>
              </a:ext>
            </a:extLst>
          </p:cNvPr>
          <p:cNvSpPr>
            <a:spLocks noGrp="1"/>
          </p:cNvSpPr>
          <p:nvPr>
            <p:ph type="title"/>
          </p:nvPr>
        </p:nvSpPr>
        <p:spPr>
          <a:xfrm>
            <a:off x="1141413" y="609600"/>
            <a:ext cx="9905998" cy="1456357"/>
          </a:xfrm>
        </p:spPr>
        <p:txBody>
          <a:bodyPr/>
          <a:lstStyle/>
          <a:p>
            <a:r>
              <a:rPr lang="en-US" dirty="0"/>
              <a:t>K-Means Clustering Algorithm</a:t>
            </a:r>
          </a:p>
        </p:txBody>
      </p:sp>
      <p:sp>
        <p:nvSpPr>
          <p:cNvPr id="3" name="Content Placeholder 2">
            <a:extLst>
              <a:ext uri="{FF2B5EF4-FFF2-40B4-BE49-F238E27FC236}">
                <a16:creationId xmlns:a16="http://schemas.microsoft.com/office/drawing/2014/main" id="{A91B1CDF-73F7-BE47-A0AD-42F3F4B268D4}"/>
              </a:ext>
            </a:extLst>
          </p:cNvPr>
          <p:cNvSpPr>
            <a:spLocks noGrp="1"/>
          </p:cNvSpPr>
          <p:nvPr>
            <p:ph idx="1"/>
          </p:nvPr>
        </p:nvSpPr>
        <p:spPr>
          <a:xfrm>
            <a:off x="982493" y="1669003"/>
            <a:ext cx="9905998" cy="4579398"/>
          </a:xfrm>
        </p:spPr>
        <p:txBody>
          <a:bodyPr>
            <a:noAutofit/>
          </a:bodyPr>
          <a:lstStyle/>
          <a:p>
            <a:pPr algn="l"/>
            <a:r>
              <a:rPr lang="en-US" b="0" i="0" dirty="0">
                <a:solidFill>
                  <a:schemeClr val="tx1"/>
                </a:solidFill>
                <a:effectLst/>
                <a:latin typeface="+mj-lt"/>
              </a:rPr>
              <a:t>The problem is computationally difficult ; however, efficient </a:t>
            </a:r>
            <a:r>
              <a:rPr lang="en-US" dirty="0">
                <a:solidFill>
                  <a:schemeClr val="tx1"/>
                </a:solidFill>
                <a:effectLst/>
                <a:latin typeface="+mj-lt"/>
              </a:rPr>
              <a:t>heuristic algorithms</a:t>
            </a:r>
            <a:r>
              <a:rPr lang="en-US" b="0" i="0" dirty="0">
                <a:solidFill>
                  <a:schemeClr val="tx1"/>
                </a:solidFill>
                <a:effectLst/>
                <a:latin typeface="+mj-lt"/>
              </a:rPr>
              <a:t> converge quickly to a </a:t>
            </a:r>
            <a:r>
              <a:rPr lang="en-US" dirty="0">
                <a:solidFill>
                  <a:schemeClr val="tx1"/>
                </a:solidFill>
                <a:effectLst/>
                <a:latin typeface="+mj-lt"/>
              </a:rPr>
              <a:t>local optimum</a:t>
            </a:r>
            <a:r>
              <a:rPr lang="en-US" b="0" i="0" dirty="0">
                <a:solidFill>
                  <a:schemeClr val="tx1"/>
                </a:solidFill>
                <a:effectLst/>
                <a:latin typeface="+mj-lt"/>
              </a:rPr>
              <a:t>. These are usually similar to the </a:t>
            </a:r>
            <a:r>
              <a:rPr lang="en-US" dirty="0">
                <a:solidFill>
                  <a:schemeClr val="tx1"/>
                </a:solidFill>
                <a:effectLst/>
                <a:latin typeface="+mj-lt"/>
              </a:rPr>
              <a:t>expectation-maximization algorithm</a:t>
            </a:r>
            <a:r>
              <a:rPr lang="en-US" b="0" i="0" dirty="0">
                <a:solidFill>
                  <a:schemeClr val="tx1"/>
                </a:solidFill>
                <a:effectLst/>
                <a:latin typeface="+mj-lt"/>
              </a:rPr>
              <a:t> for </a:t>
            </a:r>
            <a:r>
              <a:rPr lang="en-US" dirty="0">
                <a:solidFill>
                  <a:schemeClr val="tx1"/>
                </a:solidFill>
                <a:effectLst/>
                <a:latin typeface="+mj-lt"/>
              </a:rPr>
              <a:t>mixtures</a:t>
            </a:r>
            <a:r>
              <a:rPr lang="en-US" b="0" i="0" dirty="0">
                <a:solidFill>
                  <a:schemeClr val="tx1"/>
                </a:solidFill>
                <a:effectLst/>
                <a:latin typeface="+mj-lt"/>
              </a:rPr>
              <a:t> of </a:t>
            </a:r>
            <a:r>
              <a:rPr lang="en-US" dirty="0">
                <a:solidFill>
                  <a:schemeClr val="tx1"/>
                </a:solidFill>
                <a:effectLst/>
                <a:latin typeface="+mj-lt"/>
              </a:rPr>
              <a:t>Gaussian distributions</a:t>
            </a:r>
            <a:r>
              <a:rPr lang="en-US" b="0" i="0" dirty="0">
                <a:solidFill>
                  <a:schemeClr val="tx1"/>
                </a:solidFill>
                <a:effectLst/>
                <a:latin typeface="+mj-lt"/>
              </a:rPr>
              <a:t> via an iterative refinement approach employed by both </a:t>
            </a:r>
            <a:r>
              <a:rPr lang="en-US" b="0" i="1" dirty="0">
                <a:solidFill>
                  <a:schemeClr val="tx1"/>
                </a:solidFill>
                <a:effectLst/>
                <a:latin typeface="+mj-lt"/>
              </a:rPr>
              <a:t>k-means</a:t>
            </a:r>
            <a:r>
              <a:rPr lang="en-US" b="0" i="0" dirty="0">
                <a:solidFill>
                  <a:schemeClr val="tx1"/>
                </a:solidFill>
                <a:effectLst/>
                <a:latin typeface="+mj-lt"/>
              </a:rPr>
              <a:t> and </a:t>
            </a:r>
            <a:r>
              <a:rPr lang="en-US" b="0" i="1" dirty="0">
                <a:solidFill>
                  <a:schemeClr val="tx1"/>
                </a:solidFill>
                <a:effectLst/>
                <a:latin typeface="+mj-lt"/>
              </a:rPr>
              <a:t>Gaussian mixture modeling</a:t>
            </a:r>
            <a:r>
              <a:rPr lang="en-US" b="0" i="0" dirty="0">
                <a:solidFill>
                  <a:schemeClr val="tx1"/>
                </a:solidFill>
                <a:effectLst/>
                <a:latin typeface="+mj-lt"/>
              </a:rPr>
              <a:t>. They both use cluster centers to model the data; however, </a:t>
            </a:r>
            <a:r>
              <a:rPr lang="en-US" b="0" i="1" dirty="0">
                <a:solidFill>
                  <a:schemeClr val="tx1"/>
                </a:solidFill>
                <a:effectLst/>
                <a:latin typeface="+mj-lt"/>
              </a:rPr>
              <a:t>k</a:t>
            </a:r>
            <a:r>
              <a:rPr lang="en-US" b="0" i="0" dirty="0">
                <a:solidFill>
                  <a:schemeClr val="tx1"/>
                </a:solidFill>
                <a:effectLst/>
                <a:latin typeface="+mj-lt"/>
              </a:rPr>
              <a:t>-means clustering tends to find clusters of comparable spatial extent, while the expectation-maximization mechanism allows clusters to have different shapes.</a:t>
            </a:r>
          </a:p>
          <a:p>
            <a:pPr algn="l"/>
            <a:r>
              <a:rPr lang="en-US" b="0" i="0" dirty="0">
                <a:solidFill>
                  <a:schemeClr val="tx1"/>
                </a:solidFill>
                <a:effectLst/>
                <a:latin typeface="+mj-lt"/>
              </a:rPr>
              <a:t>The unsupervised k-means algorithm has a loose relationship to the </a:t>
            </a:r>
            <a:r>
              <a:rPr lang="en-US" i="1" dirty="0">
                <a:solidFill>
                  <a:schemeClr val="tx1"/>
                </a:solidFill>
                <a:effectLst/>
                <a:latin typeface="+mj-lt"/>
              </a:rPr>
              <a:t>k</a:t>
            </a:r>
            <a:r>
              <a:rPr lang="en-US" dirty="0">
                <a:solidFill>
                  <a:schemeClr val="tx1"/>
                </a:solidFill>
                <a:effectLst/>
                <a:latin typeface="+mj-lt"/>
              </a:rPr>
              <a:t>-nearest neighbor classifier</a:t>
            </a:r>
            <a:r>
              <a:rPr lang="en-US" b="0" i="0" dirty="0">
                <a:solidFill>
                  <a:schemeClr val="tx1"/>
                </a:solidFill>
                <a:effectLst/>
                <a:latin typeface="+mj-lt"/>
              </a:rPr>
              <a:t>, a popular supervised </a:t>
            </a:r>
            <a:r>
              <a:rPr lang="en-US" dirty="0">
                <a:solidFill>
                  <a:schemeClr val="tx1"/>
                </a:solidFill>
                <a:effectLst/>
                <a:latin typeface="+mj-lt"/>
              </a:rPr>
              <a:t>machine learning</a:t>
            </a:r>
            <a:r>
              <a:rPr lang="en-US" b="0" i="0" dirty="0">
                <a:solidFill>
                  <a:schemeClr val="tx1"/>
                </a:solidFill>
                <a:effectLst/>
                <a:latin typeface="+mj-lt"/>
              </a:rPr>
              <a:t> technique for classification that is often confused with </a:t>
            </a:r>
            <a:r>
              <a:rPr lang="en-US" b="0" i="1" dirty="0">
                <a:solidFill>
                  <a:schemeClr val="tx1"/>
                </a:solidFill>
                <a:effectLst/>
                <a:latin typeface="+mj-lt"/>
              </a:rPr>
              <a:t>k</a:t>
            </a:r>
            <a:r>
              <a:rPr lang="en-US" b="0" i="0" dirty="0">
                <a:solidFill>
                  <a:schemeClr val="tx1"/>
                </a:solidFill>
                <a:effectLst/>
                <a:latin typeface="+mj-lt"/>
              </a:rPr>
              <a:t>-means due to the name. Applying the 1-nearest neighbor classifier to the cluster centers obtained by </a:t>
            </a:r>
            <a:r>
              <a:rPr lang="en-US" b="0" i="1" dirty="0">
                <a:solidFill>
                  <a:schemeClr val="tx1"/>
                </a:solidFill>
                <a:effectLst/>
                <a:latin typeface="+mj-lt"/>
              </a:rPr>
              <a:t>k</a:t>
            </a:r>
            <a:r>
              <a:rPr lang="en-US" b="0" i="0" dirty="0">
                <a:solidFill>
                  <a:schemeClr val="tx1"/>
                </a:solidFill>
                <a:effectLst/>
                <a:latin typeface="+mj-lt"/>
              </a:rPr>
              <a:t>-means classifies new data into the existing clusters. This is known as </a:t>
            </a:r>
            <a:r>
              <a:rPr lang="en-US" dirty="0">
                <a:solidFill>
                  <a:schemeClr val="tx1"/>
                </a:solidFill>
                <a:effectLst/>
                <a:latin typeface="+mj-lt"/>
              </a:rPr>
              <a:t>nearest centroid classifier</a:t>
            </a:r>
            <a:r>
              <a:rPr lang="en-US" b="0" i="0" dirty="0">
                <a:solidFill>
                  <a:schemeClr val="tx1"/>
                </a:solidFill>
                <a:effectLst/>
                <a:latin typeface="+mj-lt"/>
              </a:rPr>
              <a:t>.</a:t>
            </a:r>
          </a:p>
          <a:p>
            <a:endParaRPr lang="en-US" dirty="0">
              <a:solidFill>
                <a:schemeClr val="tx1"/>
              </a:solidFill>
              <a:latin typeface="+mj-lt"/>
            </a:endParaRPr>
          </a:p>
        </p:txBody>
      </p:sp>
    </p:spTree>
    <p:extLst>
      <p:ext uri="{BB962C8B-B14F-4D97-AF65-F5344CB8AC3E}">
        <p14:creationId xmlns:p14="http://schemas.microsoft.com/office/powerpoint/2010/main" val="15211213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72CD7C-A555-0D4F-A053-845E2999C0D8}"/>
              </a:ext>
            </a:extLst>
          </p:cNvPr>
          <p:cNvSpPr>
            <a:spLocks noGrp="1"/>
          </p:cNvSpPr>
          <p:nvPr>
            <p:ph type="title"/>
          </p:nvPr>
        </p:nvSpPr>
        <p:spPr>
          <a:xfrm>
            <a:off x="1141413" y="609600"/>
            <a:ext cx="9905998" cy="1211865"/>
          </a:xfrm>
        </p:spPr>
        <p:txBody>
          <a:bodyPr/>
          <a:lstStyle/>
          <a:p>
            <a:pPr algn="ctr"/>
            <a:r>
              <a:rPr lang="en-US" dirty="0"/>
              <a:t>Random Forest Algorithm</a:t>
            </a:r>
          </a:p>
        </p:txBody>
      </p:sp>
      <p:sp>
        <p:nvSpPr>
          <p:cNvPr id="3" name="Content Placeholder 2">
            <a:extLst>
              <a:ext uri="{FF2B5EF4-FFF2-40B4-BE49-F238E27FC236}">
                <a16:creationId xmlns:a16="http://schemas.microsoft.com/office/drawing/2014/main" id="{80770E2E-FBD5-F94E-969D-861AB41EBE98}"/>
              </a:ext>
            </a:extLst>
          </p:cNvPr>
          <p:cNvSpPr>
            <a:spLocks noGrp="1"/>
          </p:cNvSpPr>
          <p:nvPr>
            <p:ph idx="1"/>
          </p:nvPr>
        </p:nvSpPr>
        <p:spPr>
          <a:xfrm>
            <a:off x="677867" y="1821465"/>
            <a:ext cx="10833089" cy="4728058"/>
          </a:xfrm>
        </p:spPr>
        <p:txBody>
          <a:bodyPr>
            <a:normAutofit lnSpcReduction="10000"/>
          </a:bodyPr>
          <a:lstStyle/>
          <a:p>
            <a:pPr marL="0" indent="0" algn="just">
              <a:buNone/>
            </a:pPr>
            <a:endParaRPr lang="en-US" dirty="0"/>
          </a:p>
          <a:p>
            <a:pPr algn="just"/>
            <a:r>
              <a:rPr lang="en-US" dirty="0"/>
              <a:t>Random forest is a supervised learning algorithm.</a:t>
            </a:r>
          </a:p>
          <a:p>
            <a:pPr algn="just"/>
            <a:r>
              <a:rPr lang="en-US" dirty="0"/>
              <a:t>Random forests or random decision forests are an ensemble learning method for classification, regression and other tasks that operate by constructing a multitude of decision trees at training time and outputting the class that is the mode of the classes (classification) or mean/average prediction (regression) of the individual trees</a:t>
            </a:r>
          </a:p>
          <a:p>
            <a:pPr algn="just"/>
            <a:r>
              <a:rPr lang="en-US" dirty="0"/>
              <a:t>Random decision forests correct for decision trees' habit of overfitting to their training set</a:t>
            </a:r>
          </a:p>
          <a:p>
            <a:pPr algn="just"/>
            <a:r>
              <a:rPr lang="en-US" dirty="0"/>
              <a:t>Random forests generally outperform decision trees, but their accuracy is lower than gradient boosted trees.</a:t>
            </a:r>
          </a:p>
          <a:p>
            <a:pPr algn="just"/>
            <a:r>
              <a:rPr lang="en-US" dirty="0"/>
              <a:t>data characteristics can affect their performance though</a:t>
            </a:r>
          </a:p>
          <a:p>
            <a:pPr algn="just"/>
            <a:r>
              <a:rPr lang="en-US" dirty="0"/>
              <a:t>random forest builds multiple decision trees and merges them together to get a more accurate and stable prediction.</a:t>
            </a:r>
          </a:p>
          <a:p>
            <a:pPr algn="just"/>
            <a:endParaRPr lang="en-US" dirty="0"/>
          </a:p>
          <a:p>
            <a:pPr algn="just"/>
            <a:endParaRPr lang="en-US" dirty="0"/>
          </a:p>
        </p:txBody>
      </p:sp>
    </p:spTree>
    <p:extLst>
      <p:ext uri="{BB962C8B-B14F-4D97-AF65-F5344CB8AC3E}">
        <p14:creationId xmlns:p14="http://schemas.microsoft.com/office/powerpoint/2010/main" val="8447354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7F7ECF-3538-4C42-9A94-7E073EBB34E3}"/>
              </a:ext>
            </a:extLst>
          </p:cNvPr>
          <p:cNvSpPr>
            <a:spLocks noGrp="1"/>
          </p:cNvSpPr>
          <p:nvPr>
            <p:ph type="title"/>
          </p:nvPr>
        </p:nvSpPr>
        <p:spPr>
          <a:xfrm>
            <a:off x="836613" y="348343"/>
            <a:ext cx="9905998" cy="511629"/>
          </a:xfrm>
        </p:spPr>
        <p:txBody>
          <a:bodyPr>
            <a:normAutofit fontScale="90000"/>
          </a:bodyPr>
          <a:lstStyle/>
          <a:p>
            <a:r>
              <a:rPr lang="en-US" dirty="0"/>
              <a:t>Observations</a:t>
            </a:r>
          </a:p>
        </p:txBody>
      </p:sp>
      <p:sp>
        <p:nvSpPr>
          <p:cNvPr id="3" name="Content Placeholder 2">
            <a:extLst>
              <a:ext uri="{FF2B5EF4-FFF2-40B4-BE49-F238E27FC236}">
                <a16:creationId xmlns:a16="http://schemas.microsoft.com/office/drawing/2014/main" id="{8866F3ED-D89F-BA47-A99E-05F9B25D3825}"/>
              </a:ext>
            </a:extLst>
          </p:cNvPr>
          <p:cNvSpPr>
            <a:spLocks noGrp="1"/>
          </p:cNvSpPr>
          <p:nvPr>
            <p:ph idx="1"/>
          </p:nvPr>
        </p:nvSpPr>
        <p:spPr>
          <a:xfrm>
            <a:off x="1141413" y="1328057"/>
            <a:ext cx="9905998" cy="5301343"/>
          </a:xfrm>
        </p:spPr>
        <p:txBody>
          <a:bodyPr>
            <a:normAutofit fontScale="85000" lnSpcReduction="20000"/>
          </a:bodyPr>
          <a:lstStyle/>
          <a:p>
            <a:r>
              <a:rPr lang="en-IN" dirty="0">
                <a:effectLst/>
              </a:rPr>
              <a:t>Mostly 2000 songs are added for each year on </a:t>
            </a:r>
            <a:r>
              <a:rPr lang="en-IN" dirty="0" err="1">
                <a:effectLst/>
              </a:rPr>
              <a:t>spotify</a:t>
            </a:r>
            <a:endParaRPr lang="en-IN" dirty="0">
              <a:effectLst/>
            </a:endParaRPr>
          </a:p>
          <a:p>
            <a:r>
              <a:rPr lang="en-IN" dirty="0">
                <a:effectLst/>
              </a:rPr>
              <a:t>Tracks have become more </a:t>
            </a:r>
            <a:r>
              <a:rPr lang="en-IN" b="1" dirty="0">
                <a:effectLst/>
              </a:rPr>
              <a:t>Energetic</a:t>
            </a:r>
            <a:r>
              <a:rPr lang="en-IN" dirty="0">
                <a:effectLst/>
              </a:rPr>
              <a:t> and </a:t>
            </a:r>
            <a:r>
              <a:rPr lang="en-IN" b="1" dirty="0">
                <a:effectLst/>
              </a:rPr>
              <a:t>Danceable</a:t>
            </a:r>
            <a:r>
              <a:rPr lang="en-IN" dirty="0">
                <a:effectLst/>
              </a:rPr>
              <a:t> in the recent years. The </a:t>
            </a:r>
            <a:r>
              <a:rPr lang="en-IN" b="1" dirty="0">
                <a:effectLst/>
              </a:rPr>
              <a:t>loudness</a:t>
            </a:r>
            <a:r>
              <a:rPr lang="en-IN" dirty="0">
                <a:effectLst/>
              </a:rPr>
              <a:t> and </a:t>
            </a:r>
            <a:r>
              <a:rPr lang="en-IN" b="1" dirty="0">
                <a:effectLst/>
              </a:rPr>
              <a:t>tempo</a:t>
            </a:r>
            <a:r>
              <a:rPr lang="en-IN" dirty="0">
                <a:effectLst/>
              </a:rPr>
              <a:t> has also increased.</a:t>
            </a:r>
          </a:p>
          <a:p>
            <a:r>
              <a:rPr lang="en-IN" dirty="0">
                <a:effectLst/>
              </a:rPr>
              <a:t>The tracks have become less "</a:t>
            </a:r>
            <a:r>
              <a:rPr lang="en-IN" b="1" dirty="0">
                <a:effectLst/>
              </a:rPr>
              <a:t>Acoustic</a:t>
            </a:r>
            <a:r>
              <a:rPr lang="en-IN" dirty="0">
                <a:effectLst/>
              </a:rPr>
              <a:t>"</a:t>
            </a:r>
          </a:p>
          <a:p>
            <a:r>
              <a:rPr lang="en-IN" dirty="0">
                <a:effectLst/>
              </a:rPr>
              <a:t>Spotify has 454.06 days of music or 1.24 year of </a:t>
            </a:r>
            <a:r>
              <a:rPr lang="en-IN" dirty="0" err="1">
                <a:effectLst/>
              </a:rPr>
              <a:t>continous</a:t>
            </a:r>
            <a:r>
              <a:rPr lang="en-IN" dirty="0">
                <a:effectLst/>
              </a:rPr>
              <a:t> listening. In other words it will take 1.24 years for you to listen to all the songs</a:t>
            </a:r>
          </a:p>
          <a:p>
            <a:r>
              <a:rPr lang="en-IN" dirty="0">
                <a:effectLst/>
              </a:rPr>
              <a:t>Valence and Danceability are highly related and so is </a:t>
            </a:r>
            <a:r>
              <a:rPr lang="en-IN" dirty="0" err="1">
                <a:effectLst/>
              </a:rPr>
              <a:t>speechiness</a:t>
            </a:r>
            <a:r>
              <a:rPr lang="en-IN" dirty="0">
                <a:effectLst/>
              </a:rPr>
              <a:t> and Danceability</a:t>
            </a:r>
          </a:p>
          <a:p>
            <a:endParaRPr lang="en-IN" dirty="0">
              <a:effectLst/>
            </a:endParaRPr>
          </a:p>
          <a:p>
            <a:r>
              <a:rPr lang="en-IN" dirty="0">
                <a:effectLst/>
              </a:rPr>
              <a:t>The five best predictors of popularity in order of importance are</a:t>
            </a:r>
          </a:p>
          <a:p>
            <a:pPr lvl="1"/>
            <a:r>
              <a:rPr lang="en-IN" dirty="0">
                <a:effectLst/>
              </a:rPr>
              <a:t>year;</a:t>
            </a:r>
          </a:p>
          <a:p>
            <a:pPr lvl="1"/>
            <a:r>
              <a:rPr lang="en-IN" dirty="0">
                <a:effectLst/>
              </a:rPr>
              <a:t>song duration (the scale of the regression plot of popularity against </a:t>
            </a:r>
            <a:r>
              <a:rPr lang="en-IN" dirty="0" err="1">
                <a:effectLst/>
              </a:rPr>
              <a:t>duration_ms</a:t>
            </a:r>
            <a:r>
              <a:rPr lang="en-IN" dirty="0">
                <a:effectLst/>
              </a:rPr>
              <a:t> may be confusing, but it shows that most songs are shorter than 16 minutes and that the longer a song is, the more popular it is. (Untrained opinion: this is given the song is less than 16 minutes.);</a:t>
            </a:r>
          </a:p>
          <a:p>
            <a:pPr lvl="1"/>
            <a:r>
              <a:rPr lang="en-IN" dirty="0">
                <a:effectLst/>
              </a:rPr>
              <a:t>loudness; </a:t>
            </a:r>
          </a:p>
          <a:p>
            <a:pPr lvl="1"/>
            <a:r>
              <a:rPr lang="en-IN" dirty="0">
                <a:effectLst/>
              </a:rPr>
              <a:t>danceability;</a:t>
            </a:r>
          </a:p>
          <a:p>
            <a:pPr lvl="1"/>
            <a:r>
              <a:rPr lang="en-IN" dirty="0" err="1">
                <a:effectLst/>
              </a:rPr>
              <a:t>speechiness</a:t>
            </a:r>
            <a:r>
              <a:rPr lang="en-IN" dirty="0">
                <a:effectLst/>
              </a:rPr>
              <a:t>; and</a:t>
            </a:r>
          </a:p>
          <a:p>
            <a:pPr lvl="1"/>
            <a:r>
              <a:rPr lang="en-IN" dirty="0">
                <a:effectLst/>
              </a:rPr>
              <a:t>acousticness.</a:t>
            </a:r>
          </a:p>
          <a:p>
            <a:endParaRPr lang="en-US" dirty="0"/>
          </a:p>
        </p:txBody>
      </p:sp>
    </p:spTree>
    <p:extLst>
      <p:ext uri="{BB962C8B-B14F-4D97-AF65-F5344CB8AC3E}">
        <p14:creationId xmlns:p14="http://schemas.microsoft.com/office/powerpoint/2010/main" val="17107141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832" y="329541"/>
            <a:ext cx="9906000" cy="566738"/>
          </a:xfrm>
        </p:spPr>
        <p:txBody>
          <a:bodyPr/>
          <a:lstStyle/>
          <a:p>
            <a:r>
              <a:rPr lang="en-US" dirty="0"/>
              <a:t>DISPLAY DISTPLOT ON VARIOUS FEATURES</a:t>
            </a:r>
          </a:p>
        </p:txBody>
      </p:sp>
      <p:pic>
        <p:nvPicPr>
          <p:cNvPr id="5" name="Picture Placeholder 4" descr="72871138-e2a1-4266-aa42-6322216e3a88.jpg"/>
          <p:cNvPicPr>
            <a:picLocks noGrp="1" noChangeAspect="1"/>
          </p:cNvPicPr>
          <p:nvPr>
            <p:ph type="pic" idx="1"/>
          </p:nvPr>
        </p:nvPicPr>
        <p:blipFill>
          <a:blip r:embed="rId2"/>
          <a:srcRect t="15796" b="15796"/>
          <a:stretch>
            <a:fillRect/>
          </a:stretch>
        </p:blipFill>
        <p:spPr>
          <a:xfrm>
            <a:off x="368426" y="1659789"/>
            <a:ext cx="5727574" cy="4261198"/>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pic>
      <p:pic>
        <p:nvPicPr>
          <p:cNvPr id="6" name="Picture Placeholder 4" descr="ab8582c7-387c-47e3-a0ac-9c0756177bfb.jpg">
            <a:extLst>
              <a:ext uri="{FF2B5EF4-FFF2-40B4-BE49-F238E27FC236}">
                <a16:creationId xmlns:a16="http://schemas.microsoft.com/office/drawing/2014/main" id="{63ED4833-45A1-480C-9CB2-4CC8372117D4}"/>
              </a:ext>
            </a:extLst>
          </p:cNvPr>
          <p:cNvPicPr>
            <a:picLocks noChangeAspect="1"/>
          </p:cNvPicPr>
          <p:nvPr/>
        </p:nvPicPr>
        <p:blipFill>
          <a:blip r:embed="rId3"/>
          <a:srcRect t="15796" b="15796"/>
          <a:stretch>
            <a:fillRect/>
          </a:stretch>
        </p:blipFill>
        <p:spPr>
          <a:xfrm>
            <a:off x="6632274" y="1659789"/>
            <a:ext cx="5115314" cy="4261198"/>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5285" y="248240"/>
            <a:ext cx="9906000" cy="566738"/>
          </a:xfrm>
        </p:spPr>
        <p:txBody>
          <a:bodyPr/>
          <a:lstStyle/>
          <a:p>
            <a:r>
              <a:rPr lang="en-US" dirty="0"/>
              <a:t>BARPLOTS </a:t>
            </a:r>
          </a:p>
        </p:txBody>
      </p:sp>
      <p:pic>
        <p:nvPicPr>
          <p:cNvPr id="5" name="Picture Placeholder 4" descr="4704e4a7-8bd2-48fd-8ebc-429e83d2f45b.jpg"/>
          <p:cNvPicPr>
            <a:picLocks noGrp="1" noChangeAspect="1"/>
          </p:cNvPicPr>
          <p:nvPr>
            <p:ph type="pic" idx="1"/>
          </p:nvPr>
        </p:nvPicPr>
        <p:blipFill>
          <a:blip r:embed="rId2"/>
          <a:srcRect t="15796" b="15796"/>
          <a:stretch>
            <a:fillRect/>
          </a:stretch>
        </p:blipFill>
        <p:spPr>
          <a:xfrm>
            <a:off x="240005" y="1408558"/>
            <a:ext cx="5855995" cy="4182448"/>
          </a:xfrm>
        </p:spPr>
      </p:pic>
      <p:pic>
        <p:nvPicPr>
          <p:cNvPr id="6" name="Picture Placeholder 4" descr="7442f780-aff1-4ca9-9c79-2e140c6edb0a.jpg">
            <a:extLst>
              <a:ext uri="{FF2B5EF4-FFF2-40B4-BE49-F238E27FC236}">
                <a16:creationId xmlns:a16="http://schemas.microsoft.com/office/drawing/2014/main" id="{D831B220-9EB8-4B5B-B49D-4C46CA7BFB32}"/>
              </a:ext>
            </a:extLst>
          </p:cNvPr>
          <p:cNvPicPr>
            <a:picLocks noChangeAspect="1"/>
          </p:cNvPicPr>
          <p:nvPr/>
        </p:nvPicPr>
        <p:blipFill>
          <a:blip r:embed="rId3"/>
          <a:srcRect t="4792" b="4792"/>
          <a:stretch>
            <a:fillRect/>
          </a:stretch>
        </p:blipFill>
        <p:spPr>
          <a:xfrm>
            <a:off x="6485880" y="1408558"/>
            <a:ext cx="5618871" cy="4182448"/>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7428" y="373929"/>
            <a:ext cx="9906000" cy="566738"/>
          </a:xfrm>
        </p:spPr>
        <p:txBody>
          <a:bodyPr/>
          <a:lstStyle/>
          <a:p>
            <a:r>
              <a:rPr lang="en-US" dirty="0"/>
              <a:t>NORMALIZATION AND CLUSTERING</a:t>
            </a:r>
          </a:p>
        </p:txBody>
      </p:sp>
      <p:pic>
        <p:nvPicPr>
          <p:cNvPr id="5" name="Picture Placeholder 4" descr="e437d7e6-c853-4cef-82fc-091bb05f7724.jpg"/>
          <p:cNvPicPr>
            <a:picLocks noGrp="1" noChangeAspect="1"/>
          </p:cNvPicPr>
          <p:nvPr>
            <p:ph type="pic" idx="1"/>
          </p:nvPr>
        </p:nvPicPr>
        <p:blipFill>
          <a:blip r:embed="rId2"/>
          <a:srcRect t="6858" b="6858"/>
          <a:stretch>
            <a:fillRect/>
          </a:stretch>
        </p:blipFill>
        <p:spPr>
          <a:xfrm>
            <a:off x="655069" y="1384466"/>
            <a:ext cx="6073535" cy="4976423"/>
          </a:xfr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8BF737-DE79-1546-BED8-D60A0958835F}"/>
              </a:ext>
            </a:extLst>
          </p:cNvPr>
          <p:cNvSpPr>
            <a:spLocks noGrp="1"/>
          </p:cNvSpPr>
          <p:nvPr>
            <p:ph type="title"/>
          </p:nvPr>
        </p:nvSpPr>
        <p:spPr>
          <a:xfrm>
            <a:off x="1143001" y="233265"/>
            <a:ext cx="9905998" cy="1377820"/>
          </a:xfrm>
        </p:spPr>
        <p:txBody>
          <a:bodyPr/>
          <a:lstStyle/>
          <a:p>
            <a:r>
              <a:rPr lang="en-US" dirty="0"/>
              <a:t>Introduction</a:t>
            </a:r>
          </a:p>
        </p:txBody>
      </p:sp>
      <p:sp>
        <p:nvSpPr>
          <p:cNvPr id="3" name="Content Placeholder 2">
            <a:extLst>
              <a:ext uri="{FF2B5EF4-FFF2-40B4-BE49-F238E27FC236}">
                <a16:creationId xmlns:a16="http://schemas.microsoft.com/office/drawing/2014/main" id="{68AEEA7C-2BB8-D843-8185-C87B83BDA6FF}"/>
              </a:ext>
            </a:extLst>
          </p:cNvPr>
          <p:cNvSpPr>
            <a:spLocks noGrp="1"/>
          </p:cNvSpPr>
          <p:nvPr>
            <p:ph idx="1"/>
          </p:nvPr>
        </p:nvSpPr>
        <p:spPr>
          <a:xfrm>
            <a:off x="945819" y="1819469"/>
            <a:ext cx="9905998" cy="4805266"/>
          </a:xfrm>
        </p:spPr>
        <p:txBody>
          <a:bodyPr>
            <a:noAutofit/>
          </a:bodyPr>
          <a:lstStyle/>
          <a:p>
            <a:r>
              <a:rPr lang="en-US" sz="1600" b="0" i="0" dirty="0">
                <a:solidFill>
                  <a:schemeClr val="tx1"/>
                </a:solidFill>
                <a:effectLst/>
                <a:latin typeface="Times New Roman" panose="02020603050405020304" pitchFamily="18" charset="0"/>
              </a:rPr>
              <a:t>Rapid development of mobile devices and internet has made possible for us to access different music resources freely. The number of songs available exceeds the listening capacity of single individual. People sometimes feel difficult to choose from millions of songs. Moreover, music service providers need an efficient way to manage songs and help their costumers to discover music by giving quality recommendation. Thus, there is a strong need of a good recommendation system.</a:t>
            </a:r>
          </a:p>
          <a:p>
            <a:r>
              <a:rPr lang="en-US" sz="1400" dirty="0">
                <a:solidFill>
                  <a:schemeClr val="tx1"/>
                </a:solidFill>
              </a:rPr>
              <a:t>Music dataset is too big while life is short!!!! You need someone to teach you how to manage and give you wise suggestions according to your taste! </a:t>
            </a:r>
            <a:br>
              <a:rPr lang="en-US" sz="1600" dirty="0">
                <a:solidFill>
                  <a:schemeClr val="tx1"/>
                </a:solidFill>
              </a:rPr>
            </a:br>
            <a:br>
              <a:rPr lang="en-US" sz="1600" dirty="0">
                <a:solidFill>
                  <a:schemeClr val="tx1"/>
                </a:solidFill>
              </a:rPr>
            </a:br>
            <a:r>
              <a:rPr lang="en-US" sz="1600" b="0" i="0" dirty="0">
                <a:solidFill>
                  <a:schemeClr val="tx1"/>
                </a:solidFill>
                <a:effectLst/>
                <a:latin typeface="Times New Roman" panose="02020603050405020304" pitchFamily="18" charset="0"/>
              </a:rPr>
              <a:t>In this project, we have designed, implemented and analyzed a song recommendation system. We used Million Song Dataset provided by Kaggle to find correlations between users and songs and to learn from the previous listening history of users to provide recommendations for songs which users would prefer to listen most in future. Due to memory and processing power limitations, we could only experiment with a fraction of whole available dataset. We have implemented various algorithms such as popularity based model, memory based collaborative filtering, SVD (Singular Value decomposition) based on latent factors and content based model using k-NN. Memory based collaborative filtering algorithm gave maximum mean average precision. We believe that content-based model would have worked better if we would have enough memory and computational power to use the whole available metadata and dataset.</a:t>
            </a:r>
            <a:endParaRPr lang="en-US" sz="1600" dirty="0">
              <a:solidFill>
                <a:schemeClr val="tx1"/>
              </a:solidFill>
            </a:endParaRPr>
          </a:p>
        </p:txBody>
      </p:sp>
    </p:spTree>
    <p:extLst>
      <p:ext uri="{BB962C8B-B14F-4D97-AF65-F5344CB8AC3E}">
        <p14:creationId xmlns:p14="http://schemas.microsoft.com/office/powerpoint/2010/main" val="15549959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92839" y="524849"/>
            <a:ext cx="9906000" cy="566738"/>
          </a:xfrm>
        </p:spPr>
        <p:txBody>
          <a:bodyPr/>
          <a:lstStyle/>
          <a:p>
            <a:r>
              <a:rPr lang="en-US" dirty="0"/>
              <a:t>ELBOW METHOD</a:t>
            </a:r>
          </a:p>
        </p:txBody>
      </p:sp>
      <p:pic>
        <p:nvPicPr>
          <p:cNvPr id="5" name="Picture Placeholder 4" descr="3ec19efb-cfa7-4f4c-9887-37b913695b60.jpg"/>
          <p:cNvPicPr>
            <a:picLocks noGrp="1" noChangeAspect="1"/>
          </p:cNvPicPr>
          <p:nvPr>
            <p:ph type="pic" idx="1"/>
          </p:nvPr>
        </p:nvPicPr>
        <p:blipFill>
          <a:blip r:embed="rId2"/>
          <a:srcRect t="5056" b="5056"/>
          <a:stretch>
            <a:fillRect/>
          </a:stretch>
        </p:blipFill>
        <p:spPr>
          <a:xfrm>
            <a:off x="5845839" y="1819922"/>
            <a:ext cx="6265782" cy="4116142"/>
          </a:xfrm>
        </p:spPr>
      </p:pic>
      <p:pic>
        <p:nvPicPr>
          <p:cNvPr id="6" name="Picture Placeholder 4" descr="e0662b2d-8257-4bc2-bba7-4e177fbbb961.jpg">
            <a:extLst>
              <a:ext uri="{FF2B5EF4-FFF2-40B4-BE49-F238E27FC236}">
                <a16:creationId xmlns:a16="http://schemas.microsoft.com/office/drawing/2014/main" id="{DA9E1DE5-3926-4BB0-B994-3C62114113CD}"/>
              </a:ext>
            </a:extLst>
          </p:cNvPr>
          <p:cNvPicPr>
            <a:picLocks noChangeAspect="1"/>
          </p:cNvPicPr>
          <p:nvPr/>
        </p:nvPicPr>
        <p:blipFill>
          <a:blip r:embed="rId3"/>
          <a:srcRect t="2439" b="2439"/>
          <a:stretch>
            <a:fillRect/>
          </a:stretch>
        </p:blipFill>
        <p:spPr>
          <a:xfrm>
            <a:off x="117532" y="1819922"/>
            <a:ext cx="5574070" cy="4116141"/>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7429" y="497947"/>
            <a:ext cx="9906000" cy="566738"/>
          </a:xfrm>
        </p:spPr>
        <p:txBody>
          <a:bodyPr/>
          <a:lstStyle/>
          <a:p>
            <a:r>
              <a:rPr lang="en-US" dirty="0"/>
              <a:t>FEATURE SELECTION</a:t>
            </a:r>
          </a:p>
        </p:txBody>
      </p:sp>
      <p:pic>
        <p:nvPicPr>
          <p:cNvPr id="5" name="Picture Placeholder 4" descr="dc34950e-d682-4bba-a599-44f5a587100f.jpg"/>
          <p:cNvPicPr>
            <a:picLocks noGrp="1" noChangeAspect="1"/>
          </p:cNvPicPr>
          <p:nvPr>
            <p:ph type="pic" idx="1"/>
          </p:nvPr>
        </p:nvPicPr>
        <p:blipFill>
          <a:blip r:embed="rId2"/>
          <a:srcRect t="6368" b="6368"/>
          <a:stretch>
            <a:fillRect/>
          </a:stretch>
        </p:blipFill>
        <p:spPr>
          <a:xfrm>
            <a:off x="1459940" y="1505663"/>
            <a:ext cx="6384295" cy="4770197"/>
          </a:xfr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276274"/>
            <a:ext cx="9906000" cy="566738"/>
          </a:xfrm>
        </p:spPr>
        <p:txBody>
          <a:bodyPr/>
          <a:lstStyle/>
          <a:p>
            <a:r>
              <a:rPr lang="en-US" dirty="0"/>
              <a:t>SPLITTING AND DECISION TREE</a:t>
            </a:r>
          </a:p>
        </p:txBody>
      </p:sp>
      <p:pic>
        <p:nvPicPr>
          <p:cNvPr id="7" name="Picture Placeholder 6" descr="679d2682-fd6a-49fb-8a04-21a8db17568d.jpg"/>
          <p:cNvPicPr>
            <a:picLocks noGrp="1" noChangeAspect="1"/>
          </p:cNvPicPr>
          <p:nvPr>
            <p:ph type="pic" idx="1"/>
          </p:nvPr>
        </p:nvPicPr>
        <p:blipFill>
          <a:blip r:embed="rId2"/>
          <a:srcRect t="7320" b="7320"/>
          <a:stretch>
            <a:fillRect/>
          </a:stretch>
        </p:blipFill>
        <p:spPr>
          <a:xfrm>
            <a:off x="142043" y="1519344"/>
            <a:ext cx="5953958" cy="4060456"/>
          </a:xfrm>
        </p:spPr>
      </p:pic>
      <p:pic>
        <p:nvPicPr>
          <p:cNvPr id="5" name="Picture Placeholder 4" descr="2226e75e-cf92-47c2-9084-fea340aab63b.jpg">
            <a:extLst>
              <a:ext uri="{FF2B5EF4-FFF2-40B4-BE49-F238E27FC236}">
                <a16:creationId xmlns:a16="http://schemas.microsoft.com/office/drawing/2014/main" id="{7EBC9AB7-A40F-4FFB-AF62-88942F07116A}"/>
              </a:ext>
            </a:extLst>
          </p:cNvPr>
          <p:cNvPicPr>
            <a:picLocks noChangeAspect="1"/>
          </p:cNvPicPr>
          <p:nvPr/>
        </p:nvPicPr>
        <p:blipFill>
          <a:blip r:embed="rId3"/>
          <a:srcRect t="4601" b="4601"/>
          <a:stretch>
            <a:fillRect/>
          </a:stretch>
        </p:blipFill>
        <p:spPr>
          <a:xfrm>
            <a:off x="6346714" y="1518082"/>
            <a:ext cx="5845286" cy="4000397"/>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24ED16-5686-D34F-8B4D-895D5A545E1B}"/>
              </a:ext>
            </a:extLst>
          </p:cNvPr>
          <p:cNvSpPr>
            <a:spLocks noGrp="1"/>
          </p:cNvSpPr>
          <p:nvPr>
            <p:ph type="title"/>
          </p:nvPr>
        </p:nvSpPr>
        <p:spPr>
          <a:xfrm>
            <a:off x="405432" y="457930"/>
            <a:ext cx="9906000" cy="566738"/>
          </a:xfrm>
        </p:spPr>
        <p:txBody>
          <a:bodyPr/>
          <a:lstStyle/>
          <a:p>
            <a:r>
              <a:rPr lang="en-US" dirty="0"/>
              <a:t>Recommendation System</a:t>
            </a:r>
          </a:p>
        </p:txBody>
      </p:sp>
      <p:pic>
        <p:nvPicPr>
          <p:cNvPr id="6" name="Picture 5">
            <a:extLst>
              <a:ext uri="{FF2B5EF4-FFF2-40B4-BE49-F238E27FC236}">
                <a16:creationId xmlns:a16="http://schemas.microsoft.com/office/drawing/2014/main" id="{6CA2EEEC-DA75-5447-A85F-D3F101151D05}"/>
              </a:ext>
            </a:extLst>
          </p:cNvPr>
          <p:cNvPicPr>
            <a:picLocks noChangeAspect="1"/>
          </p:cNvPicPr>
          <p:nvPr/>
        </p:nvPicPr>
        <p:blipFill>
          <a:blip r:embed="rId2"/>
          <a:stretch>
            <a:fillRect/>
          </a:stretch>
        </p:blipFill>
        <p:spPr>
          <a:xfrm>
            <a:off x="1142999" y="1558670"/>
            <a:ext cx="9906001" cy="5123794"/>
          </a:xfrm>
          <a:prstGeom prst="rect">
            <a:avLst/>
          </a:prstGeom>
        </p:spPr>
      </p:pic>
    </p:spTree>
    <p:extLst>
      <p:ext uri="{BB962C8B-B14F-4D97-AF65-F5344CB8AC3E}">
        <p14:creationId xmlns:p14="http://schemas.microsoft.com/office/powerpoint/2010/main" val="7740278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24ED16-5686-D34F-8B4D-895D5A545E1B}"/>
              </a:ext>
            </a:extLst>
          </p:cNvPr>
          <p:cNvSpPr>
            <a:spLocks noGrp="1"/>
          </p:cNvSpPr>
          <p:nvPr>
            <p:ph type="title"/>
          </p:nvPr>
        </p:nvSpPr>
        <p:spPr>
          <a:xfrm>
            <a:off x="405432" y="457930"/>
            <a:ext cx="9906000" cy="566738"/>
          </a:xfrm>
        </p:spPr>
        <p:txBody>
          <a:bodyPr/>
          <a:lstStyle/>
          <a:p>
            <a:r>
              <a:rPr lang="en-US" dirty="0"/>
              <a:t>Random forest</a:t>
            </a:r>
          </a:p>
        </p:txBody>
      </p:sp>
      <p:pic>
        <p:nvPicPr>
          <p:cNvPr id="4" name="Picture 3">
            <a:extLst>
              <a:ext uri="{FF2B5EF4-FFF2-40B4-BE49-F238E27FC236}">
                <a16:creationId xmlns:a16="http://schemas.microsoft.com/office/drawing/2014/main" id="{3124C559-1AC2-6C45-8CB6-5AAB97BB1552}"/>
              </a:ext>
            </a:extLst>
          </p:cNvPr>
          <p:cNvPicPr>
            <a:picLocks noChangeAspect="1"/>
          </p:cNvPicPr>
          <p:nvPr/>
        </p:nvPicPr>
        <p:blipFill>
          <a:blip r:embed="rId2"/>
          <a:stretch>
            <a:fillRect/>
          </a:stretch>
        </p:blipFill>
        <p:spPr>
          <a:xfrm>
            <a:off x="897673" y="2112359"/>
            <a:ext cx="10396654" cy="3991654"/>
          </a:xfrm>
          <a:prstGeom prst="rect">
            <a:avLst/>
          </a:prstGeom>
        </p:spPr>
      </p:pic>
    </p:spTree>
    <p:extLst>
      <p:ext uri="{BB962C8B-B14F-4D97-AF65-F5344CB8AC3E}">
        <p14:creationId xmlns:p14="http://schemas.microsoft.com/office/powerpoint/2010/main" val="13855341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24ED16-5686-D34F-8B4D-895D5A545E1B}"/>
              </a:ext>
            </a:extLst>
          </p:cNvPr>
          <p:cNvSpPr>
            <a:spLocks noGrp="1"/>
          </p:cNvSpPr>
          <p:nvPr>
            <p:ph type="title"/>
          </p:nvPr>
        </p:nvSpPr>
        <p:spPr>
          <a:xfrm>
            <a:off x="405432" y="457930"/>
            <a:ext cx="9906000" cy="566738"/>
          </a:xfrm>
        </p:spPr>
        <p:txBody>
          <a:bodyPr/>
          <a:lstStyle/>
          <a:p>
            <a:r>
              <a:rPr lang="en-US" dirty="0"/>
              <a:t>Decision tree</a:t>
            </a:r>
          </a:p>
        </p:txBody>
      </p:sp>
      <p:pic>
        <p:nvPicPr>
          <p:cNvPr id="4" name="Picture 3">
            <a:extLst>
              <a:ext uri="{FF2B5EF4-FFF2-40B4-BE49-F238E27FC236}">
                <a16:creationId xmlns:a16="http://schemas.microsoft.com/office/drawing/2014/main" id="{3B051031-2BFC-0B4D-8F29-CC597E7AFF55}"/>
              </a:ext>
            </a:extLst>
          </p:cNvPr>
          <p:cNvPicPr>
            <a:picLocks noChangeAspect="1"/>
          </p:cNvPicPr>
          <p:nvPr/>
        </p:nvPicPr>
        <p:blipFill>
          <a:blip r:embed="rId2"/>
          <a:stretch>
            <a:fillRect/>
          </a:stretch>
        </p:blipFill>
        <p:spPr>
          <a:xfrm>
            <a:off x="787301" y="1827584"/>
            <a:ext cx="10617398" cy="3993353"/>
          </a:xfrm>
          <a:prstGeom prst="rect">
            <a:avLst/>
          </a:prstGeom>
        </p:spPr>
      </p:pic>
    </p:spTree>
    <p:extLst>
      <p:ext uri="{BB962C8B-B14F-4D97-AF65-F5344CB8AC3E}">
        <p14:creationId xmlns:p14="http://schemas.microsoft.com/office/powerpoint/2010/main" val="7958527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24ED16-5686-D34F-8B4D-895D5A545E1B}"/>
              </a:ext>
            </a:extLst>
          </p:cNvPr>
          <p:cNvSpPr>
            <a:spLocks noGrp="1"/>
          </p:cNvSpPr>
          <p:nvPr>
            <p:ph type="title"/>
          </p:nvPr>
        </p:nvSpPr>
        <p:spPr>
          <a:xfrm>
            <a:off x="405432" y="457930"/>
            <a:ext cx="9906000" cy="566738"/>
          </a:xfrm>
        </p:spPr>
        <p:txBody>
          <a:bodyPr/>
          <a:lstStyle/>
          <a:p>
            <a:r>
              <a:rPr lang="en-US" dirty="0"/>
              <a:t>Logistic Regression</a:t>
            </a:r>
          </a:p>
        </p:txBody>
      </p:sp>
      <p:pic>
        <p:nvPicPr>
          <p:cNvPr id="5" name="Picture 4">
            <a:extLst>
              <a:ext uri="{FF2B5EF4-FFF2-40B4-BE49-F238E27FC236}">
                <a16:creationId xmlns:a16="http://schemas.microsoft.com/office/drawing/2014/main" id="{B41260F2-6B0D-1046-A741-A0902E51FB21}"/>
              </a:ext>
            </a:extLst>
          </p:cNvPr>
          <p:cNvPicPr>
            <a:picLocks noChangeAspect="1"/>
          </p:cNvPicPr>
          <p:nvPr/>
        </p:nvPicPr>
        <p:blipFill>
          <a:blip r:embed="rId2"/>
          <a:stretch>
            <a:fillRect/>
          </a:stretch>
        </p:blipFill>
        <p:spPr>
          <a:xfrm>
            <a:off x="1787220" y="1626463"/>
            <a:ext cx="8617559" cy="4439802"/>
          </a:xfrm>
          <a:prstGeom prst="rect">
            <a:avLst/>
          </a:prstGeom>
        </p:spPr>
      </p:pic>
    </p:spTree>
    <p:extLst>
      <p:ext uri="{BB962C8B-B14F-4D97-AF65-F5344CB8AC3E}">
        <p14:creationId xmlns:p14="http://schemas.microsoft.com/office/powerpoint/2010/main" val="39202562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24ED16-5686-D34F-8B4D-895D5A545E1B}"/>
              </a:ext>
            </a:extLst>
          </p:cNvPr>
          <p:cNvSpPr>
            <a:spLocks noGrp="1"/>
          </p:cNvSpPr>
          <p:nvPr>
            <p:ph type="title"/>
          </p:nvPr>
        </p:nvSpPr>
        <p:spPr>
          <a:xfrm>
            <a:off x="1143000" y="145694"/>
            <a:ext cx="9906000" cy="971329"/>
          </a:xfrm>
        </p:spPr>
        <p:txBody>
          <a:bodyPr>
            <a:normAutofit/>
          </a:bodyPr>
          <a:lstStyle/>
          <a:p>
            <a:pPr algn="ctr"/>
            <a:r>
              <a:rPr lang="en-US" sz="4800" dirty="0"/>
              <a:t>SVM</a:t>
            </a:r>
          </a:p>
        </p:txBody>
      </p:sp>
      <p:pic>
        <p:nvPicPr>
          <p:cNvPr id="5" name="Picture 4">
            <a:extLst>
              <a:ext uri="{FF2B5EF4-FFF2-40B4-BE49-F238E27FC236}">
                <a16:creationId xmlns:a16="http://schemas.microsoft.com/office/drawing/2014/main" id="{22B01C78-12BB-CC48-BFE8-35C1F755DA65}"/>
              </a:ext>
            </a:extLst>
          </p:cNvPr>
          <p:cNvPicPr>
            <a:picLocks noChangeAspect="1"/>
          </p:cNvPicPr>
          <p:nvPr/>
        </p:nvPicPr>
        <p:blipFill>
          <a:blip r:embed="rId2"/>
          <a:stretch>
            <a:fillRect/>
          </a:stretch>
        </p:blipFill>
        <p:spPr>
          <a:xfrm>
            <a:off x="2177263" y="1451561"/>
            <a:ext cx="7837473" cy="4970811"/>
          </a:xfrm>
          <a:prstGeom prst="rect">
            <a:avLst/>
          </a:prstGeom>
        </p:spPr>
      </p:pic>
    </p:spTree>
    <p:extLst>
      <p:ext uri="{BB962C8B-B14F-4D97-AF65-F5344CB8AC3E}">
        <p14:creationId xmlns:p14="http://schemas.microsoft.com/office/powerpoint/2010/main" val="18825822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A74AFA-5958-E84A-814A-4ABFD009D52F}"/>
              </a:ext>
            </a:extLst>
          </p:cNvPr>
          <p:cNvSpPr>
            <a:spLocks noGrp="1"/>
          </p:cNvSpPr>
          <p:nvPr>
            <p:ph type="title"/>
          </p:nvPr>
        </p:nvSpPr>
        <p:spPr>
          <a:xfrm>
            <a:off x="1143000" y="708752"/>
            <a:ext cx="9905998" cy="895120"/>
          </a:xfrm>
        </p:spPr>
        <p:txBody>
          <a:bodyPr>
            <a:normAutofit/>
          </a:bodyPr>
          <a:lstStyle/>
          <a:p>
            <a:pPr algn="ctr"/>
            <a:r>
              <a:rPr lang="en-US" dirty="0"/>
              <a:t>Bar plot on the Winner of Algorithms</a:t>
            </a:r>
            <a:endParaRPr lang="en-US" sz="1200" dirty="0"/>
          </a:p>
        </p:txBody>
      </p:sp>
      <p:pic>
        <p:nvPicPr>
          <p:cNvPr id="8" name="Picture 7">
            <a:extLst>
              <a:ext uri="{FF2B5EF4-FFF2-40B4-BE49-F238E27FC236}">
                <a16:creationId xmlns:a16="http://schemas.microsoft.com/office/drawing/2014/main" id="{3186748E-CA7F-E74E-AF76-993EE29A24FA}"/>
              </a:ext>
            </a:extLst>
          </p:cNvPr>
          <p:cNvPicPr>
            <a:picLocks noChangeAspect="1"/>
          </p:cNvPicPr>
          <p:nvPr/>
        </p:nvPicPr>
        <p:blipFill rotWithShape="1">
          <a:blip r:embed="rId2"/>
          <a:srcRect r="15680"/>
          <a:stretch/>
        </p:blipFill>
        <p:spPr>
          <a:xfrm>
            <a:off x="1025448" y="2342768"/>
            <a:ext cx="10141103" cy="4089400"/>
          </a:xfrm>
          <a:prstGeom prst="rect">
            <a:avLst/>
          </a:prstGeom>
        </p:spPr>
      </p:pic>
    </p:spTree>
    <p:extLst>
      <p:ext uri="{BB962C8B-B14F-4D97-AF65-F5344CB8AC3E}">
        <p14:creationId xmlns:p14="http://schemas.microsoft.com/office/powerpoint/2010/main" val="390681620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3741C9-1E94-DA42-BF7F-3E9E905F2FB1}"/>
              </a:ext>
            </a:extLst>
          </p:cNvPr>
          <p:cNvSpPr>
            <a:spLocks noGrp="1"/>
          </p:cNvSpPr>
          <p:nvPr>
            <p:ph type="title"/>
          </p:nvPr>
        </p:nvSpPr>
        <p:spPr>
          <a:xfrm>
            <a:off x="1141413" y="4732864"/>
            <a:ext cx="9906000" cy="842745"/>
          </a:xfrm>
        </p:spPr>
        <p:txBody>
          <a:bodyPr>
            <a:normAutofit/>
          </a:bodyPr>
          <a:lstStyle/>
          <a:p>
            <a:pPr algn="ctr"/>
            <a:r>
              <a:rPr lang="en-US" sz="4800" dirty="0"/>
              <a:t>KNIME</a:t>
            </a:r>
          </a:p>
        </p:txBody>
      </p:sp>
      <p:pic>
        <p:nvPicPr>
          <p:cNvPr id="6" name="Picture Placeholder 5">
            <a:extLst>
              <a:ext uri="{FF2B5EF4-FFF2-40B4-BE49-F238E27FC236}">
                <a16:creationId xmlns:a16="http://schemas.microsoft.com/office/drawing/2014/main" id="{BA812040-225E-4C47-AB42-4783671265C1}"/>
              </a:ext>
            </a:extLst>
          </p:cNvPr>
          <p:cNvPicPr>
            <a:picLocks noGrp="1" noChangeAspect="1"/>
          </p:cNvPicPr>
          <p:nvPr>
            <p:ph type="pic" idx="1"/>
          </p:nvPr>
        </p:nvPicPr>
        <p:blipFill>
          <a:blip r:embed="rId2"/>
          <a:srcRect t="1773" b="1773"/>
          <a:stretch>
            <a:fillRect/>
          </a:stretch>
        </p:blipFill>
        <p:spPr/>
      </p:pic>
    </p:spTree>
    <p:extLst>
      <p:ext uri="{BB962C8B-B14F-4D97-AF65-F5344CB8AC3E}">
        <p14:creationId xmlns:p14="http://schemas.microsoft.com/office/powerpoint/2010/main" val="7899836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0A31F1-DA86-2A4C-A974-C870BDF589FB}"/>
              </a:ext>
            </a:extLst>
          </p:cNvPr>
          <p:cNvSpPr>
            <a:spLocks noGrp="1"/>
          </p:cNvSpPr>
          <p:nvPr>
            <p:ph type="title"/>
          </p:nvPr>
        </p:nvSpPr>
        <p:spPr/>
        <p:txBody>
          <a:bodyPr/>
          <a:lstStyle/>
          <a:p>
            <a:r>
              <a:rPr lang="en-US"/>
              <a:t>Problem definition</a:t>
            </a:r>
          </a:p>
        </p:txBody>
      </p:sp>
      <p:sp>
        <p:nvSpPr>
          <p:cNvPr id="3" name="Content Placeholder 2">
            <a:extLst>
              <a:ext uri="{FF2B5EF4-FFF2-40B4-BE49-F238E27FC236}">
                <a16:creationId xmlns:a16="http://schemas.microsoft.com/office/drawing/2014/main" id="{FE1F20F2-36E5-1A44-9A25-8CCE16A9824E}"/>
              </a:ext>
            </a:extLst>
          </p:cNvPr>
          <p:cNvSpPr>
            <a:spLocks noGrp="1"/>
          </p:cNvSpPr>
          <p:nvPr>
            <p:ph idx="1"/>
          </p:nvPr>
        </p:nvSpPr>
        <p:spPr/>
        <p:txBody>
          <a:bodyPr/>
          <a:lstStyle/>
          <a:p>
            <a:r>
              <a:rPr lang="en-US" dirty="0"/>
              <a:t>Analyzing the Spotify dataset taken from Kaggle.</a:t>
            </a:r>
          </a:p>
          <a:p>
            <a:r>
              <a:rPr lang="en-US" dirty="0"/>
              <a:t>Applying preprocessing techniques and study the dataset.
 Apply various algorithms to predict songs to the user using parameters like acousticness, liveliness, danceability, etc.</a:t>
            </a:r>
          </a:p>
        </p:txBody>
      </p:sp>
    </p:spTree>
    <p:extLst>
      <p:ext uri="{BB962C8B-B14F-4D97-AF65-F5344CB8AC3E}">
        <p14:creationId xmlns:p14="http://schemas.microsoft.com/office/powerpoint/2010/main" val="4721641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4FB014-2133-434B-B6F8-F023DA8A9ADD}"/>
              </a:ext>
            </a:extLst>
          </p:cNvPr>
          <p:cNvSpPr>
            <a:spLocks noGrp="1"/>
          </p:cNvSpPr>
          <p:nvPr>
            <p:ph type="title"/>
          </p:nvPr>
        </p:nvSpPr>
        <p:spPr>
          <a:xfrm>
            <a:off x="1031392" y="258345"/>
            <a:ext cx="9905998" cy="1101844"/>
          </a:xfrm>
        </p:spPr>
        <p:txBody>
          <a:bodyPr/>
          <a:lstStyle/>
          <a:p>
            <a:r>
              <a:rPr lang="en-US" dirty="0"/>
              <a:t>Dashboard using Knime</a:t>
            </a:r>
          </a:p>
        </p:txBody>
      </p:sp>
      <p:sp>
        <p:nvSpPr>
          <p:cNvPr id="3" name="Content Placeholder 2">
            <a:extLst>
              <a:ext uri="{FF2B5EF4-FFF2-40B4-BE49-F238E27FC236}">
                <a16:creationId xmlns:a16="http://schemas.microsoft.com/office/drawing/2014/main" id="{DDF891DA-F2E3-9644-B54B-206F9505FDF1}"/>
              </a:ext>
            </a:extLst>
          </p:cNvPr>
          <p:cNvSpPr>
            <a:spLocks noGrp="1"/>
          </p:cNvSpPr>
          <p:nvPr>
            <p:ph idx="1"/>
          </p:nvPr>
        </p:nvSpPr>
        <p:spPr>
          <a:xfrm>
            <a:off x="1031392" y="1638097"/>
            <a:ext cx="9905998" cy="3859714"/>
          </a:xfrm>
        </p:spPr>
        <p:txBody>
          <a:bodyPr/>
          <a:lstStyle/>
          <a:p>
            <a:r>
              <a:rPr lang="en-US" dirty="0"/>
              <a:t>Different visualization and data mining techniques are performed using Knime tool.</a:t>
            </a:r>
          </a:p>
          <a:p>
            <a:r>
              <a:rPr lang="en-US" dirty="0"/>
              <a:t>The classification algorithms are compared based on accuracy and the predictions are shown related to prediction of songs.</a:t>
            </a:r>
          </a:p>
          <a:p>
            <a:r>
              <a:rPr lang="en-US" dirty="0"/>
              <a:t>K-Means and linear Algorithm are performed and analysis is shown using scatter plot.</a:t>
            </a:r>
          </a:p>
        </p:txBody>
      </p:sp>
    </p:spTree>
    <p:extLst>
      <p:ext uri="{BB962C8B-B14F-4D97-AF65-F5344CB8AC3E}">
        <p14:creationId xmlns:p14="http://schemas.microsoft.com/office/powerpoint/2010/main" val="35395716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1817" y="497947"/>
            <a:ext cx="9906000" cy="566738"/>
          </a:xfrm>
        </p:spPr>
        <p:txBody>
          <a:bodyPr/>
          <a:lstStyle/>
          <a:p>
            <a:r>
              <a:rPr lang="en-US" dirty="0"/>
              <a:t>KNIME SCREENSHOTS </a:t>
            </a:r>
          </a:p>
        </p:txBody>
      </p:sp>
      <p:pic>
        <p:nvPicPr>
          <p:cNvPr id="5" name="Picture Placeholder 4" descr="8f4f871f-62c8-4834-b6e3-693137b3d864.jpg"/>
          <p:cNvPicPr>
            <a:picLocks noGrp="1" noChangeAspect="1"/>
          </p:cNvPicPr>
          <p:nvPr>
            <p:ph type="pic" idx="1"/>
          </p:nvPr>
        </p:nvPicPr>
        <p:blipFill>
          <a:blip r:embed="rId2"/>
          <a:srcRect t="5523" b="5523"/>
          <a:stretch>
            <a:fillRect/>
          </a:stretch>
        </p:blipFill>
        <p:spPr>
          <a:xfrm>
            <a:off x="121186" y="1839817"/>
            <a:ext cx="6224530" cy="4003409"/>
          </a:xfrm>
        </p:spPr>
      </p:pic>
      <p:pic>
        <p:nvPicPr>
          <p:cNvPr id="6" name="Picture Placeholder 4" descr="dacd2d77-3728-4297-8b7b-a50c0af20db8.jpg">
            <a:extLst>
              <a:ext uri="{FF2B5EF4-FFF2-40B4-BE49-F238E27FC236}">
                <a16:creationId xmlns:a16="http://schemas.microsoft.com/office/drawing/2014/main" id="{050D00A5-45D4-457C-B22B-A4FA730E0B94}"/>
              </a:ext>
            </a:extLst>
          </p:cNvPr>
          <p:cNvPicPr>
            <a:picLocks noChangeAspect="1"/>
          </p:cNvPicPr>
          <p:nvPr/>
        </p:nvPicPr>
        <p:blipFill>
          <a:blip r:embed="rId3"/>
          <a:srcRect t="7340" b="7340"/>
          <a:stretch>
            <a:fillRect/>
          </a:stretch>
        </p:blipFill>
        <p:spPr>
          <a:xfrm>
            <a:off x="6819441" y="1859891"/>
            <a:ext cx="5130187" cy="3983335"/>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9773" y="233433"/>
            <a:ext cx="9906000" cy="566738"/>
          </a:xfrm>
        </p:spPr>
        <p:txBody>
          <a:bodyPr/>
          <a:lstStyle/>
          <a:p>
            <a:r>
              <a:rPr lang="en-US" dirty="0"/>
              <a:t>SCATTERPLOT AND histogram</a:t>
            </a:r>
          </a:p>
        </p:txBody>
      </p:sp>
      <p:pic>
        <p:nvPicPr>
          <p:cNvPr id="6" name="Picture Placeholder 4" descr="6cba75f0-ab0a-4b60-915c-36c64fca3de8.jpg">
            <a:extLst>
              <a:ext uri="{FF2B5EF4-FFF2-40B4-BE49-F238E27FC236}">
                <a16:creationId xmlns:a16="http://schemas.microsoft.com/office/drawing/2014/main" id="{6BD3C410-C2CA-43B4-BE47-6367D9BAA54A}"/>
              </a:ext>
            </a:extLst>
          </p:cNvPr>
          <p:cNvPicPr>
            <a:picLocks noChangeAspect="1"/>
          </p:cNvPicPr>
          <p:nvPr/>
        </p:nvPicPr>
        <p:blipFill>
          <a:blip r:embed="rId2"/>
          <a:srcRect t="6560" b="6560"/>
          <a:stretch>
            <a:fillRect/>
          </a:stretch>
        </p:blipFill>
        <p:spPr>
          <a:xfrm>
            <a:off x="6567320" y="2303520"/>
            <a:ext cx="5061581" cy="3396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pic>
      <p:pic>
        <p:nvPicPr>
          <p:cNvPr id="7" name="Picture 6">
            <a:extLst>
              <a:ext uri="{FF2B5EF4-FFF2-40B4-BE49-F238E27FC236}">
                <a16:creationId xmlns:a16="http://schemas.microsoft.com/office/drawing/2014/main" id="{353D126C-66AD-46F0-8053-4AEDBF6F53A9}"/>
              </a:ext>
            </a:extLst>
          </p:cNvPr>
          <p:cNvPicPr>
            <a:picLocks noChangeAspect="1"/>
          </p:cNvPicPr>
          <p:nvPr/>
        </p:nvPicPr>
        <p:blipFill>
          <a:blip r:embed="rId3"/>
          <a:stretch>
            <a:fillRect/>
          </a:stretch>
        </p:blipFill>
        <p:spPr>
          <a:xfrm>
            <a:off x="486681" y="2237172"/>
            <a:ext cx="5877975" cy="3306361"/>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63B7D3-29AB-40DE-924D-C28FE0D2C5C4}"/>
              </a:ext>
            </a:extLst>
          </p:cNvPr>
          <p:cNvSpPr>
            <a:spLocks noGrp="1"/>
          </p:cNvSpPr>
          <p:nvPr>
            <p:ph type="title"/>
          </p:nvPr>
        </p:nvSpPr>
        <p:spPr>
          <a:xfrm>
            <a:off x="887706" y="0"/>
            <a:ext cx="9905998" cy="1905000"/>
          </a:xfrm>
        </p:spPr>
        <p:txBody>
          <a:bodyPr/>
          <a:lstStyle/>
          <a:p>
            <a:r>
              <a:rPr lang="en-IN" dirty="0" err="1"/>
              <a:t>WORKspace</a:t>
            </a:r>
            <a:endParaRPr lang="en-IN" dirty="0"/>
          </a:p>
        </p:txBody>
      </p:sp>
      <p:pic>
        <p:nvPicPr>
          <p:cNvPr id="3" name="Picture 2">
            <a:extLst>
              <a:ext uri="{FF2B5EF4-FFF2-40B4-BE49-F238E27FC236}">
                <a16:creationId xmlns:a16="http://schemas.microsoft.com/office/drawing/2014/main" id="{EC9AFC98-56A2-4DD7-981F-63D940338EA0}"/>
              </a:ext>
            </a:extLst>
          </p:cNvPr>
          <p:cNvPicPr>
            <a:picLocks noChangeAspect="1"/>
          </p:cNvPicPr>
          <p:nvPr/>
        </p:nvPicPr>
        <p:blipFill>
          <a:blip r:embed="rId2"/>
          <a:stretch>
            <a:fillRect/>
          </a:stretch>
        </p:blipFill>
        <p:spPr>
          <a:xfrm>
            <a:off x="1537319" y="1283563"/>
            <a:ext cx="9521464" cy="5355824"/>
          </a:xfrm>
          <a:prstGeom prst="rect">
            <a:avLst/>
          </a:prstGeom>
        </p:spPr>
      </p:pic>
    </p:spTree>
    <p:extLst>
      <p:ext uri="{BB962C8B-B14F-4D97-AF65-F5344CB8AC3E}">
        <p14:creationId xmlns:p14="http://schemas.microsoft.com/office/powerpoint/2010/main" val="182170453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C4122C-F84F-40C8-A5BD-1BEE2DD1D0EB}"/>
              </a:ext>
            </a:extLst>
          </p:cNvPr>
          <p:cNvSpPr>
            <a:spLocks noGrp="1"/>
          </p:cNvSpPr>
          <p:nvPr>
            <p:ph type="title"/>
          </p:nvPr>
        </p:nvSpPr>
        <p:spPr>
          <a:xfrm>
            <a:off x="999370" y="440897"/>
            <a:ext cx="9906000" cy="566738"/>
          </a:xfrm>
        </p:spPr>
        <p:txBody>
          <a:bodyPr/>
          <a:lstStyle/>
          <a:p>
            <a:r>
              <a:rPr lang="en-IN" dirty="0"/>
              <a:t>STATISTICS ON LINEAR REGRESSION</a:t>
            </a:r>
          </a:p>
        </p:txBody>
      </p:sp>
      <p:sp>
        <p:nvSpPr>
          <p:cNvPr id="3" name="Picture Placeholder 2">
            <a:extLst>
              <a:ext uri="{FF2B5EF4-FFF2-40B4-BE49-F238E27FC236}">
                <a16:creationId xmlns:a16="http://schemas.microsoft.com/office/drawing/2014/main" id="{801EC7A4-F6B9-4D1E-8E1D-820540491CBA}"/>
              </a:ext>
            </a:extLst>
          </p:cNvPr>
          <p:cNvSpPr>
            <a:spLocks noGrp="1"/>
          </p:cNvSpPr>
          <p:nvPr>
            <p:ph type="pic" idx="1"/>
          </p:nvPr>
        </p:nvSpPr>
        <p:spPr/>
      </p:sp>
      <p:pic>
        <p:nvPicPr>
          <p:cNvPr id="5" name="Picture 4">
            <a:extLst>
              <a:ext uri="{FF2B5EF4-FFF2-40B4-BE49-F238E27FC236}">
                <a16:creationId xmlns:a16="http://schemas.microsoft.com/office/drawing/2014/main" id="{966F3FA4-CD6F-486C-A2E6-FACAEF682C06}"/>
              </a:ext>
            </a:extLst>
          </p:cNvPr>
          <p:cNvPicPr>
            <a:picLocks noChangeAspect="1"/>
          </p:cNvPicPr>
          <p:nvPr/>
        </p:nvPicPr>
        <p:blipFill>
          <a:blip r:embed="rId2"/>
          <a:stretch>
            <a:fillRect/>
          </a:stretch>
        </p:blipFill>
        <p:spPr>
          <a:xfrm>
            <a:off x="0" y="1878181"/>
            <a:ext cx="6792741" cy="3820917"/>
          </a:xfrm>
          <a:prstGeom prst="rect">
            <a:avLst/>
          </a:prstGeom>
        </p:spPr>
      </p:pic>
      <p:pic>
        <p:nvPicPr>
          <p:cNvPr id="6" name="Picture 5">
            <a:extLst>
              <a:ext uri="{FF2B5EF4-FFF2-40B4-BE49-F238E27FC236}">
                <a16:creationId xmlns:a16="http://schemas.microsoft.com/office/drawing/2014/main" id="{7FB8961D-6CC0-4767-88F9-4007804CE269}"/>
              </a:ext>
            </a:extLst>
          </p:cNvPr>
          <p:cNvPicPr>
            <a:picLocks noChangeAspect="1"/>
          </p:cNvPicPr>
          <p:nvPr/>
        </p:nvPicPr>
        <p:blipFill>
          <a:blip r:embed="rId3"/>
          <a:stretch>
            <a:fillRect/>
          </a:stretch>
        </p:blipFill>
        <p:spPr>
          <a:xfrm>
            <a:off x="6437633" y="2151911"/>
            <a:ext cx="5819475" cy="3273455"/>
          </a:xfrm>
          <a:prstGeom prst="rect">
            <a:avLst/>
          </a:prstGeom>
        </p:spPr>
      </p:pic>
    </p:spTree>
    <p:extLst>
      <p:ext uri="{BB962C8B-B14F-4D97-AF65-F5344CB8AC3E}">
        <p14:creationId xmlns:p14="http://schemas.microsoft.com/office/powerpoint/2010/main" val="232198474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C9E8A-D8F0-403F-85F8-D1C50B427933}"/>
              </a:ext>
            </a:extLst>
          </p:cNvPr>
          <p:cNvSpPr>
            <a:spLocks noGrp="1"/>
          </p:cNvSpPr>
          <p:nvPr>
            <p:ph type="title"/>
          </p:nvPr>
        </p:nvSpPr>
        <p:spPr>
          <a:xfrm>
            <a:off x="1141413" y="177201"/>
            <a:ext cx="9906000" cy="566738"/>
          </a:xfrm>
        </p:spPr>
        <p:txBody>
          <a:bodyPr/>
          <a:lstStyle/>
          <a:p>
            <a:r>
              <a:rPr lang="en-IN" dirty="0"/>
              <a:t>ACTUAL VS PREDICTED</a:t>
            </a:r>
          </a:p>
        </p:txBody>
      </p:sp>
      <p:sp>
        <p:nvSpPr>
          <p:cNvPr id="3" name="Picture Placeholder 2">
            <a:extLst>
              <a:ext uri="{FF2B5EF4-FFF2-40B4-BE49-F238E27FC236}">
                <a16:creationId xmlns:a16="http://schemas.microsoft.com/office/drawing/2014/main" id="{83DA8870-6AB7-42B8-B7C6-78AF588DF73B}"/>
              </a:ext>
            </a:extLst>
          </p:cNvPr>
          <p:cNvSpPr>
            <a:spLocks noGrp="1"/>
          </p:cNvSpPr>
          <p:nvPr>
            <p:ph type="pic" idx="1"/>
          </p:nvPr>
        </p:nvSpPr>
        <p:spPr/>
      </p:sp>
      <p:pic>
        <p:nvPicPr>
          <p:cNvPr id="6" name="Picture 5">
            <a:extLst>
              <a:ext uri="{FF2B5EF4-FFF2-40B4-BE49-F238E27FC236}">
                <a16:creationId xmlns:a16="http://schemas.microsoft.com/office/drawing/2014/main" id="{B4DC3A0F-B16C-4193-80E1-7FCD6149A713}"/>
              </a:ext>
            </a:extLst>
          </p:cNvPr>
          <p:cNvPicPr>
            <a:picLocks noChangeAspect="1"/>
          </p:cNvPicPr>
          <p:nvPr/>
        </p:nvPicPr>
        <p:blipFill>
          <a:blip r:embed="rId2"/>
          <a:stretch>
            <a:fillRect/>
          </a:stretch>
        </p:blipFill>
        <p:spPr>
          <a:xfrm>
            <a:off x="1139584" y="932112"/>
            <a:ext cx="9906000" cy="5572125"/>
          </a:xfrm>
          <a:prstGeom prst="rect">
            <a:avLst/>
          </a:prstGeom>
        </p:spPr>
      </p:pic>
    </p:spTree>
    <p:extLst>
      <p:ext uri="{BB962C8B-B14F-4D97-AF65-F5344CB8AC3E}">
        <p14:creationId xmlns:p14="http://schemas.microsoft.com/office/powerpoint/2010/main" val="17740042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3015" y="409440"/>
            <a:ext cx="9906000" cy="566738"/>
          </a:xfrm>
        </p:spPr>
        <p:txBody>
          <a:bodyPr/>
          <a:lstStyle/>
          <a:p>
            <a:r>
              <a:rPr lang="en-US" dirty="0"/>
              <a:t>PIECHART</a:t>
            </a:r>
          </a:p>
        </p:txBody>
      </p:sp>
      <p:pic>
        <p:nvPicPr>
          <p:cNvPr id="6" name="Picture Placeholder 4" descr="b9616cab-39ab-4446-87b8-ba08e79ecda0.jpg">
            <a:extLst>
              <a:ext uri="{FF2B5EF4-FFF2-40B4-BE49-F238E27FC236}">
                <a16:creationId xmlns:a16="http://schemas.microsoft.com/office/drawing/2014/main" id="{20B47DCD-B49E-48C3-9C26-12486B388946}"/>
              </a:ext>
            </a:extLst>
          </p:cNvPr>
          <p:cNvPicPr>
            <a:picLocks noChangeAspect="1"/>
          </p:cNvPicPr>
          <p:nvPr/>
        </p:nvPicPr>
        <p:blipFill rotWithShape="1">
          <a:blip r:embed="rId2"/>
          <a:srcRect t="16133" r="25167" b="16133"/>
          <a:stretch/>
        </p:blipFill>
        <p:spPr>
          <a:xfrm>
            <a:off x="1917511" y="1295188"/>
            <a:ext cx="6498520" cy="5274384"/>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92836-C9C6-334D-AC4E-5A9945E814F9}"/>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82CAE606-4ABC-0A4E-BFB4-A63A9B866A02}"/>
              </a:ext>
            </a:extLst>
          </p:cNvPr>
          <p:cNvSpPr>
            <a:spLocks noGrp="1"/>
          </p:cNvSpPr>
          <p:nvPr>
            <p:ph idx="1"/>
          </p:nvPr>
        </p:nvSpPr>
        <p:spPr/>
        <p:txBody>
          <a:bodyPr/>
          <a:lstStyle/>
          <a:p>
            <a:r>
              <a:rPr lang="en-US" dirty="0"/>
              <a:t>Thus different data mining techniques are applied on dataset and analysis is done based on mood.</a:t>
            </a:r>
          </a:p>
          <a:p>
            <a:r>
              <a:rPr lang="en-US" dirty="0"/>
              <a:t>After analysis we predicted mood of the song and then recommend songs according to user’s mood.</a:t>
            </a:r>
          </a:p>
          <a:p>
            <a:r>
              <a:rPr lang="en-US" dirty="0"/>
              <a:t>Different data visualization have also been performed from which useful patterns are extracted.</a:t>
            </a:r>
          </a:p>
          <a:p>
            <a:r>
              <a:rPr lang="en-US" dirty="0"/>
              <a:t>Same analysis is also performed using Knime tool.</a:t>
            </a:r>
          </a:p>
        </p:txBody>
      </p:sp>
    </p:spTree>
    <p:extLst>
      <p:ext uri="{BB962C8B-B14F-4D97-AF65-F5344CB8AC3E}">
        <p14:creationId xmlns:p14="http://schemas.microsoft.com/office/powerpoint/2010/main" val="92294647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C47E1D-3A9C-6F4A-AFB5-E0D091D5F16C}"/>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6396E1E7-83C5-CB44-974D-FEFEA296D177}"/>
              </a:ext>
            </a:extLst>
          </p:cNvPr>
          <p:cNvSpPr>
            <a:spLocks noGrp="1"/>
          </p:cNvSpPr>
          <p:nvPr>
            <p:ph idx="1"/>
          </p:nvPr>
        </p:nvSpPr>
        <p:spPr/>
        <p:txBody>
          <a:bodyPr/>
          <a:lstStyle/>
          <a:p>
            <a:pPr marL="457200" indent="-457200">
              <a:buFont typeface="+mj-lt"/>
              <a:buAutoNum type="arabicPeriod"/>
            </a:pPr>
            <a:r>
              <a:rPr lang="en-US" dirty="0">
                <a:hlinkClick r:id="rId2"/>
              </a:rPr>
              <a:t>https://archive.ics.uci.edu/ml/datasets.php</a:t>
            </a:r>
            <a:endParaRPr lang="en-US" dirty="0"/>
          </a:p>
          <a:p>
            <a:pPr marL="457200" indent="-457200">
              <a:buFont typeface="+mj-lt"/>
              <a:buAutoNum type="arabicPeriod"/>
            </a:pPr>
            <a:r>
              <a:rPr lang="en-US" dirty="0">
                <a:hlinkClick r:id="rId3"/>
              </a:rPr>
              <a:t>https://towardsdatascience.com/</a:t>
            </a:r>
            <a:endParaRPr lang="en-US" dirty="0"/>
          </a:p>
          <a:p>
            <a:pPr marL="457200" indent="-457200">
              <a:buFont typeface="+mj-lt"/>
              <a:buAutoNum type="arabicPeriod"/>
            </a:pPr>
            <a:r>
              <a:rPr lang="en-US" dirty="0"/>
              <a:t>https://</a:t>
            </a:r>
            <a:r>
              <a:rPr lang="en-US" dirty="0" err="1"/>
              <a:t>www.udemy.com</a:t>
            </a:r>
            <a:r>
              <a:rPr lang="en-US" dirty="0"/>
              <a:t>/course/</a:t>
            </a:r>
            <a:r>
              <a:rPr lang="en-US" dirty="0" err="1"/>
              <a:t>datadrivenscience-machinelearning</a:t>
            </a:r>
            <a:r>
              <a:rPr lang="en-US" dirty="0"/>
              <a:t>/</a:t>
            </a:r>
          </a:p>
        </p:txBody>
      </p:sp>
    </p:spTree>
    <p:extLst>
      <p:ext uri="{BB962C8B-B14F-4D97-AF65-F5344CB8AC3E}">
        <p14:creationId xmlns:p14="http://schemas.microsoft.com/office/powerpoint/2010/main" val="36272341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57BBC-0941-AA49-8321-E7FC41F83563}"/>
              </a:ext>
            </a:extLst>
          </p:cNvPr>
          <p:cNvSpPr>
            <a:spLocks noGrp="1"/>
          </p:cNvSpPr>
          <p:nvPr>
            <p:ph type="title"/>
          </p:nvPr>
        </p:nvSpPr>
        <p:spPr>
          <a:xfrm>
            <a:off x="1143001" y="1171932"/>
            <a:ext cx="9905998" cy="1028496"/>
          </a:xfrm>
        </p:spPr>
        <p:txBody>
          <a:bodyPr/>
          <a:lstStyle/>
          <a:p>
            <a:r>
              <a:rPr lang="en-US"/>
              <a:t>Objectives</a:t>
            </a:r>
          </a:p>
        </p:txBody>
      </p:sp>
      <p:sp>
        <p:nvSpPr>
          <p:cNvPr id="3" name="Content Placeholder 2">
            <a:extLst>
              <a:ext uri="{FF2B5EF4-FFF2-40B4-BE49-F238E27FC236}">
                <a16:creationId xmlns:a16="http://schemas.microsoft.com/office/drawing/2014/main" id="{2BDEA717-31DA-8B49-8036-BC274FFD57CE}"/>
              </a:ext>
            </a:extLst>
          </p:cNvPr>
          <p:cNvSpPr>
            <a:spLocks noGrp="1"/>
          </p:cNvSpPr>
          <p:nvPr>
            <p:ph idx="1"/>
          </p:nvPr>
        </p:nvSpPr>
        <p:spPr>
          <a:xfrm>
            <a:off x="786900" y="2200428"/>
            <a:ext cx="9905998" cy="4498652"/>
          </a:xfrm>
        </p:spPr>
        <p:txBody>
          <a:bodyPr/>
          <a:lstStyle/>
          <a:p>
            <a:pPr marL="457200" indent="-457200">
              <a:buFont typeface="+mj-lt"/>
              <a:buAutoNum type="arabicPeriod"/>
            </a:pPr>
            <a:r>
              <a:rPr lang="en-US" dirty="0"/>
              <a:t>To perform preprocessing techniques on dataset.</a:t>
            </a:r>
          </a:p>
          <a:p>
            <a:pPr marL="457200" indent="-457200">
              <a:buFont typeface="+mj-lt"/>
              <a:buAutoNum type="arabicPeriod"/>
            </a:pPr>
            <a:r>
              <a:rPr lang="en-US" dirty="0"/>
              <a:t>To Apply different data mining techniques to see which Algorithms make better prediction and make analysis.</a:t>
            </a:r>
          </a:p>
          <a:p>
            <a:pPr marL="457200" indent="-457200">
              <a:buFont typeface="+mj-lt"/>
              <a:buAutoNum type="arabicPeriod"/>
            </a:pPr>
            <a:r>
              <a:rPr lang="en-US" dirty="0"/>
              <a:t>To perform visualization on dataset.</a:t>
            </a:r>
          </a:p>
          <a:p>
            <a:pPr marL="457200" indent="-457200">
              <a:buFont typeface="+mj-lt"/>
              <a:buAutoNum type="arabicPeriod"/>
            </a:pPr>
            <a:r>
              <a:rPr lang="en-US" dirty="0"/>
              <a:t>To  create a dashboard using Knime tool.</a:t>
            </a:r>
          </a:p>
          <a:p>
            <a:endParaRPr lang="en-US" dirty="0"/>
          </a:p>
        </p:txBody>
      </p:sp>
    </p:spTree>
    <p:extLst>
      <p:ext uri="{BB962C8B-B14F-4D97-AF65-F5344CB8AC3E}">
        <p14:creationId xmlns:p14="http://schemas.microsoft.com/office/powerpoint/2010/main" val="17833514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2F77C3-27F5-4028-9165-74362DF95EF5}"/>
              </a:ext>
            </a:extLst>
          </p:cNvPr>
          <p:cNvSpPr>
            <a:spLocks noGrp="1"/>
          </p:cNvSpPr>
          <p:nvPr>
            <p:ph type="title"/>
          </p:nvPr>
        </p:nvSpPr>
        <p:spPr>
          <a:xfrm>
            <a:off x="1141412" y="422313"/>
            <a:ext cx="9905998" cy="1905000"/>
          </a:xfrm>
        </p:spPr>
        <p:txBody>
          <a:bodyPr/>
          <a:lstStyle/>
          <a:p>
            <a:r>
              <a:rPr lang="en-IN" dirty="0"/>
              <a:t>                         OUR TASK</a:t>
            </a:r>
          </a:p>
        </p:txBody>
      </p:sp>
      <p:pic>
        <p:nvPicPr>
          <p:cNvPr id="3" name="Picture 2">
            <a:extLst>
              <a:ext uri="{FF2B5EF4-FFF2-40B4-BE49-F238E27FC236}">
                <a16:creationId xmlns:a16="http://schemas.microsoft.com/office/drawing/2014/main" id="{DCCD5E8A-B7CC-4428-BF9E-EB13DF71125E}"/>
              </a:ext>
            </a:extLst>
          </p:cNvPr>
          <p:cNvPicPr>
            <a:picLocks noChangeAspect="1"/>
          </p:cNvPicPr>
          <p:nvPr/>
        </p:nvPicPr>
        <p:blipFill>
          <a:blip r:embed="rId2"/>
          <a:stretch>
            <a:fillRect/>
          </a:stretch>
        </p:blipFill>
        <p:spPr>
          <a:xfrm>
            <a:off x="1739204" y="2428944"/>
            <a:ext cx="8710415" cy="2895851"/>
          </a:xfrm>
          <a:prstGeom prst="rect">
            <a:avLst/>
          </a:prstGeom>
        </p:spPr>
      </p:pic>
    </p:spTree>
    <p:extLst>
      <p:ext uri="{BB962C8B-B14F-4D97-AF65-F5344CB8AC3E}">
        <p14:creationId xmlns:p14="http://schemas.microsoft.com/office/powerpoint/2010/main" val="4645753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A9C532-6206-AC4B-955E-425BE4B91061}"/>
              </a:ext>
            </a:extLst>
          </p:cNvPr>
          <p:cNvSpPr>
            <a:spLocks noGrp="1"/>
          </p:cNvSpPr>
          <p:nvPr>
            <p:ph type="title"/>
          </p:nvPr>
        </p:nvSpPr>
        <p:spPr/>
        <p:txBody>
          <a:bodyPr/>
          <a:lstStyle/>
          <a:p>
            <a:r>
              <a:rPr lang="en-US"/>
              <a:t>Tools used</a:t>
            </a:r>
          </a:p>
        </p:txBody>
      </p:sp>
      <p:sp>
        <p:nvSpPr>
          <p:cNvPr id="3" name="Content Placeholder 2">
            <a:extLst>
              <a:ext uri="{FF2B5EF4-FFF2-40B4-BE49-F238E27FC236}">
                <a16:creationId xmlns:a16="http://schemas.microsoft.com/office/drawing/2014/main" id="{FE8E3437-209F-464A-A3DC-8E75D352BEA4}"/>
              </a:ext>
            </a:extLst>
          </p:cNvPr>
          <p:cNvSpPr>
            <a:spLocks noGrp="1"/>
          </p:cNvSpPr>
          <p:nvPr>
            <p:ph idx="1"/>
          </p:nvPr>
        </p:nvSpPr>
        <p:spPr>
          <a:xfrm>
            <a:off x="1141413" y="2150716"/>
            <a:ext cx="9905998" cy="3798590"/>
          </a:xfrm>
        </p:spPr>
        <p:txBody>
          <a:bodyPr/>
          <a:lstStyle/>
          <a:p>
            <a:pPr marL="457200" indent="-457200">
              <a:buFont typeface="+mj-lt"/>
              <a:buAutoNum type="arabicPeriod"/>
            </a:pPr>
            <a:r>
              <a:rPr lang="en-US" dirty="0"/>
              <a:t>Anaconda (</a:t>
            </a:r>
            <a:r>
              <a:rPr lang="en-US" dirty="0" err="1"/>
              <a:t>Jupyter</a:t>
            </a:r>
            <a:r>
              <a:rPr lang="en-US" dirty="0"/>
              <a:t> notebook)</a:t>
            </a:r>
          </a:p>
          <a:p>
            <a:pPr marL="457200" indent="-457200">
              <a:buFont typeface="+mj-lt"/>
              <a:buAutoNum type="arabicPeriod"/>
            </a:pPr>
            <a:r>
              <a:rPr lang="en-US" dirty="0"/>
              <a:t>Visual studio
Knime</a:t>
            </a:r>
          </a:p>
        </p:txBody>
      </p:sp>
    </p:spTree>
    <p:extLst>
      <p:ext uri="{BB962C8B-B14F-4D97-AF65-F5344CB8AC3E}">
        <p14:creationId xmlns:p14="http://schemas.microsoft.com/office/powerpoint/2010/main" val="11182761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355DB7-B2B5-0E42-AE5B-5087A73B5CD4}"/>
              </a:ext>
            </a:extLst>
          </p:cNvPr>
          <p:cNvSpPr>
            <a:spLocks noGrp="1"/>
          </p:cNvSpPr>
          <p:nvPr>
            <p:ph type="title"/>
          </p:nvPr>
        </p:nvSpPr>
        <p:spPr>
          <a:xfrm>
            <a:off x="1239210" y="0"/>
            <a:ext cx="9905998" cy="1430277"/>
          </a:xfrm>
        </p:spPr>
        <p:txBody>
          <a:bodyPr/>
          <a:lstStyle/>
          <a:p>
            <a:r>
              <a:rPr lang="en-US" dirty="0"/>
              <a:t>Data description</a:t>
            </a:r>
          </a:p>
        </p:txBody>
      </p:sp>
      <p:sp>
        <p:nvSpPr>
          <p:cNvPr id="3" name="Content Placeholder 2">
            <a:extLst>
              <a:ext uri="{FF2B5EF4-FFF2-40B4-BE49-F238E27FC236}">
                <a16:creationId xmlns:a16="http://schemas.microsoft.com/office/drawing/2014/main" id="{6C3CA643-5B8C-494E-8DFB-55DFE556D292}"/>
              </a:ext>
            </a:extLst>
          </p:cNvPr>
          <p:cNvSpPr>
            <a:spLocks noGrp="1"/>
          </p:cNvSpPr>
          <p:nvPr>
            <p:ph idx="1"/>
          </p:nvPr>
        </p:nvSpPr>
        <p:spPr>
          <a:xfrm>
            <a:off x="921370" y="1240972"/>
            <a:ext cx="9905998" cy="5103844"/>
          </a:xfrm>
        </p:spPr>
        <p:txBody>
          <a:bodyPr>
            <a:normAutofit fontScale="92500" lnSpcReduction="10000"/>
          </a:bodyPr>
          <a:lstStyle/>
          <a:p>
            <a:pPr marL="0" indent="0" algn="l" fontAlgn="base">
              <a:buNone/>
            </a:pPr>
            <a:r>
              <a:rPr lang="en-US" b="0" i="0" dirty="0">
                <a:effectLst/>
                <a:latin typeface="Inter"/>
              </a:rPr>
              <a:t>The "data.csv" file contains more than 175.000 songs collected from Spotify Web API, and also you can find data grouped by artist, year, or genre in the data section.</a:t>
            </a:r>
            <a:br>
              <a:rPr lang="en-US" dirty="0"/>
            </a:br>
            <a:r>
              <a:rPr lang="en-US" b="0" i="0" dirty="0">
                <a:effectLst/>
                <a:latin typeface="Inter"/>
              </a:rPr>
              <a:t>More on Spotify audio features.</a:t>
            </a:r>
            <a:br>
              <a:rPr lang="en-US" dirty="0"/>
            </a:br>
            <a:r>
              <a:rPr lang="en-US" b="0" i="0" dirty="0">
                <a:effectLst/>
                <a:latin typeface="Inter"/>
              </a:rPr>
              <a:t>More on other Spotify track features</a:t>
            </a:r>
          </a:p>
          <a:p>
            <a:pPr algn="l" fontAlgn="base"/>
            <a:r>
              <a:rPr lang="en-US" b="0" i="0" dirty="0">
                <a:effectLst/>
                <a:latin typeface="inherit"/>
              </a:rPr>
              <a:t>Primary</a:t>
            </a:r>
            <a:r>
              <a:rPr lang="en-US" b="1" i="0" dirty="0">
                <a:effectLst/>
                <a:latin typeface="Inter"/>
              </a:rPr>
              <a:t>:</a:t>
            </a:r>
          </a:p>
          <a:p>
            <a:pPr algn="l" fontAlgn="base">
              <a:buFont typeface="Arial" panose="020B0604020202020204" pitchFamily="34" charset="0"/>
              <a:buChar char="•"/>
            </a:pPr>
            <a:r>
              <a:rPr lang="en-US" b="0" i="0" dirty="0">
                <a:effectLst/>
                <a:latin typeface="Inter"/>
              </a:rPr>
              <a:t>- </a:t>
            </a:r>
            <a:r>
              <a:rPr lang="en-US" b="0" i="0" dirty="0">
                <a:effectLst/>
                <a:latin typeface="inherit"/>
              </a:rPr>
              <a:t>id</a:t>
            </a:r>
            <a:r>
              <a:rPr lang="en-US" b="0" i="0" dirty="0">
                <a:effectLst/>
                <a:latin typeface="Inter"/>
              </a:rPr>
              <a:t> (Id of track generated by Spotify)</a:t>
            </a:r>
          </a:p>
          <a:p>
            <a:pPr algn="l" fontAlgn="base"/>
            <a:r>
              <a:rPr lang="en-US" b="0" i="0" dirty="0">
                <a:effectLst/>
                <a:latin typeface="inherit"/>
              </a:rPr>
              <a:t>Numerical</a:t>
            </a:r>
            <a:r>
              <a:rPr lang="en-US" b="1" i="0" dirty="0">
                <a:effectLst/>
                <a:latin typeface="Inter"/>
              </a:rPr>
              <a:t>:</a:t>
            </a:r>
          </a:p>
          <a:p>
            <a:pPr algn="l" fontAlgn="base">
              <a:buFont typeface="Arial" panose="020B0604020202020204" pitchFamily="34" charset="0"/>
              <a:buChar char="•"/>
            </a:pPr>
            <a:r>
              <a:rPr lang="en-US" b="0" i="0" dirty="0">
                <a:effectLst/>
                <a:latin typeface="Inter"/>
              </a:rPr>
              <a:t>- </a:t>
            </a:r>
            <a:r>
              <a:rPr lang="en-US" b="0" i="0" dirty="0">
                <a:effectLst/>
                <a:latin typeface="inherit"/>
              </a:rPr>
              <a:t>acousticness</a:t>
            </a:r>
            <a:r>
              <a:rPr lang="en-US" b="0" i="0" dirty="0">
                <a:effectLst/>
                <a:latin typeface="Inter"/>
              </a:rPr>
              <a:t> (Ranges from 0 to 1)</a:t>
            </a:r>
          </a:p>
          <a:p>
            <a:pPr algn="l" fontAlgn="base">
              <a:buFont typeface="Arial" panose="020B0604020202020204" pitchFamily="34" charset="0"/>
              <a:buChar char="•"/>
            </a:pPr>
            <a:r>
              <a:rPr lang="en-US" b="0" i="0" dirty="0">
                <a:effectLst/>
                <a:latin typeface="Inter"/>
              </a:rPr>
              <a:t>- </a:t>
            </a:r>
            <a:r>
              <a:rPr lang="en-US" b="0" i="0" dirty="0">
                <a:effectLst/>
                <a:latin typeface="inherit"/>
              </a:rPr>
              <a:t>danceability</a:t>
            </a:r>
            <a:r>
              <a:rPr lang="en-US" b="0" i="0" dirty="0">
                <a:effectLst/>
                <a:latin typeface="Inter"/>
              </a:rPr>
              <a:t> (Ranges from 0 to 1)</a:t>
            </a:r>
          </a:p>
          <a:p>
            <a:pPr algn="l" fontAlgn="base">
              <a:buFont typeface="Arial" panose="020B0604020202020204" pitchFamily="34" charset="0"/>
              <a:buChar char="•"/>
            </a:pPr>
            <a:r>
              <a:rPr lang="en-US" b="0" i="0" dirty="0">
                <a:effectLst/>
                <a:latin typeface="Inter"/>
              </a:rPr>
              <a:t>- </a:t>
            </a:r>
            <a:r>
              <a:rPr lang="en-US" b="0" i="0" dirty="0">
                <a:effectLst/>
                <a:latin typeface="inherit"/>
              </a:rPr>
              <a:t>energy</a:t>
            </a:r>
            <a:r>
              <a:rPr lang="en-US" b="0" i="0" dirty="0">
                <a:effectLst/>
                <a:latin typeface="Inter"/>
              </a:rPr>
              <a:t> (Ranges from 0 to 1)</a:t>
            </a:r>
          </a:p>
          <a:p>
            <a:pPr algn="l" fontAlgn="base">
              <a:buFont typeface="Arial" panose="020B0604020202020204" pitchFamily="34" charset="0"/>
              <a:buChar char="•"/>
            </a:pPr>
            <a:r>
              <a:rPr lang="en-US" b="0" i="0" dirty="0">
                <a:effectLst/>
                <a:latin typeface="Inter"/>
              </a:rPr>
              <a:t>- </a:t>
            </a:r>
            <a:r>
              <a:rPr lang="en-US" b="0" i="0" dirty="0" err="1">
                <a:effectLst/>
                <a:latin typeface="inherit"/>
              </a:rPr>
              <a:t>duration_ms</a:t>
            </a:r>
            <a:r>
              <a:rPr lang="en-US" b="0" i="0" dirty="0">
                <a:effectLst/>
                <a:latin typeface="Inter"/>
              </a:rPr>
              <a:t> (Integer typically ranging from 200k to 300k)</a:t>
            </a:r>
          </a:p>
          <a:p>
            <a:pPr algn="l" fontAlgn="base">
              <a:buFont typeface="Arial" panose="020B0604020202020204" pitchFamily="34" charset="0"/>
              <a:buChar char="•"/>
            </a:pPr>
            <a:r>
              <a:rPr lang="en-US" b="0" i="0" dirty="0">
                <a:effectLst/>
                <a:latin typeface="Inter"/>
              </a:rPr>
              <a:t>- </a:t>
            </a:r>
            <a:r>
              <a:rPr lang="en-US" b="0" i="0" dirty="0" err="1">
                <a:effectLst/>
                <a:latin typeface="inherit"/>
              </a:rPr>
              <a:t>instrumentalness</a:t>
            </a:r>
            <a:r>
              <a:rPr lang="en-US" b="0" i="0" dirty="0">
                <a:effectLst/>
                <a:latin typeface="Inter"/>
              </a:rPr>
              <a:t> (Ranges from 0 to 1)</a:t>
            </a:r>
          </a:p>
          <a:p>
            <a:pPr algn="l" fontAlgn="base">
              <a:buFont typeface="Arial" panose="020B0604020202020204" pitchFamily="34" charset="0"/>
              <a:buChar char="•"/>
            </a:pPr>
            <a:r>
              <a:rPr lang="en-US" b="0" i="0" dirty="0">
                <a:effectLst/>
                <a:latin typeface="Inter"/>
              </a:rPr>
              <a:t>- </a:t>
            </a:r>
            <a:r>
              <a:rPr lang="en-US" b="0" i="0" dirty="0">
                <a:effectLst/>
                <a:latin typeface="inherit"/>
              </a:rPr>
              <a:t>valence</a:t>
            </a:r>
            <a:r>
              <a:rPr lang="en-US" b="0" i="0" dirty="0">
                <a:effectLst/>
                <a:latin typeface="Inter"/>
              </a:rPr>
              <a:t> (Ranges from 0 to 1)</a:t>
            </a:r>
          </a:p>
          <a:p>
            <a:pPr marL="0" indent="0" algn="l" fontAlgn="base">
              <a:buNone/>
            </a:pPr>
            <a:endParaRPr lang="en-US" b="0" i="0" dirty="0">
              <a:effectLst/>
              <a:latin typeface="Inter"/>
            </a:endParaRPr>
          </a:p>
        </p:txBody>
      </p:sp>
    </p:spTree>
    <p:extLst>
      <p:ext uri="{BB962C8B-B14F-4D97-AF65-F5344CB8AC3E}">
        <p14:creationId xmlns:p14="http://schemas.microsoft.com/office/powerpoint/2010/main" val="20364301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7BAA68-B21C-4E3D-8EE4-786EACA9E2E4}"/>
              </a:ext>
            </a:extLst>
          </p:cNvPr>
          <p:cNvSpPr>
            <a:spLocks noGrp="1"/>
          </p:cNvSpPr>
          <p:nvPr>
            <p:ph type="title"/>
          </p:nvPr>
        </p:nvSpPr>
        <p:spPr>
          <a:xfrm>
            <a:off x="1141413" y="609600"/>
            <a:ext cx="9905998" cy="762000"/>
          </a:xfrm>
        </p:spPr>
        <p:txBody>
          <a:bodyPr/>
          <a:lstStyle/>
          <a:p>
            <a:r>
              <a:rPr lang="en-IN" dirty="0"/>
              <a:t>DATASET </a:t>
            </a:r>
            <a:r>
              <a:rPr lang="en-US" dirty="0"/>
              <a:t>description</a:t>
            </a:r>
            <a:endParaRPr lang="en-IN" dirty="0"/>
          </a:p>
        </p:txBody>
      </p:sp>
      <p:sp>
        <p:nvSpPr>
          <p:cNvPr id="3" name="Content Placeholder 2">
            <a:extLst>
              <a:ext uri="{FF2B5EF4-FFF2-40B4-BE49-F238E27FC236}">
                <a16:creationId xmlns:a16="http://schemas.microsoft.com/office/drawing/2014/main" id="{DEA358D8-FFF8-4790-8B77-0EC81238A3C2}"/>
              </a:ext>
            </a:extLst>
          </p:cNvPr>
          <p:cNvSpPr>
            <a:spLocks noGrp="1"/>
          </p:cNvSpPr>
          <p:nvPr>
            <p:ph idx="1"/>
          </p:nvPr>
        </p:nvSpPr>
        <p:spPr>
          <a:xfrm>
            <a:off x="1141413" y="1530221"/>
            <a:ext cx="9905998" cy="4982546"/>
          </a:xfrm>
        </p:spPr>
        <p:txBody>
          <a:bodyPr>
            <a:normAutofit fontScale="85000" lnSpcReduction="20000"/>
          </a:bodyPr>
          <a:lstStyle/>
          <a:p>
            <a:pPr algn="l" fontAlgn="base">
              <a:buFont typeface="Arial" panose="020B0604020202020204" pitchFamily="34" charset="0"/>
              <a:buChar char="•"/>
            </a:pPr>
            <a:r>
              <a:rPr lang="en-US" b="0" i="0" dirty="0">
                <a:effectLst/>
                <a:latin typeface="Inter"/>
              </a:rPr>
              <a:t> </a:t>
            </a:r>
            <a:r>
              <a:rPr lang="en-US" b="0" i="0" dirty="0">
                <a:effectLst/>
                <a:latin typeface="inherit"/>
              </a:rPr>
              <a:t>popularity</a:t>
            </a:r>
            <a:r>
              <a:rPr lang="en-US" b="0" i="0" dirty="0">
                <a:effectLst/>
                <a:latin typeface="Inter"/>
              </a:rPr>
              <a:t> (Ranges from 0 to 100)</a:t>
            </a:r>
          </a:p>
          <a:p>
            <a:pPr algn="l" fontAlgn="base">
              <a:buFont typeface="Arial" panose="020B0604020202020204" pitchFamily="34" charset="0"/>
              <a:buChar char="•"/>
            </a:pPr>
            <a:r>
              <a:rPr lang="en-US" b="0" i="0" dirty="0">
                <a:effectLst/>
                <a:latin typeface="Inter"/>
              </a:rPr>
              <a:t>- </a:t>
            </a:r>
            <a:r>
              <a:rPr lang="en-US" b="0" i="0" dirty="0">
                <a:effectLst/>
                <a:latin typeface="inherit"/>
              </a:rPr>
              <a:t>tempo</a:t>
            </a:r>
            <a:r>
              <a:rPr lang="en-US" b="0" i="0" dirty="0">
                <a:effectLst/>
                <a:latin typeface="Inter"/>
              </a:rPr>
              <a:t> (Float typically ranging from 50 to 150)</a:t>
            </a:r>
          </a:p>
          <a:p>
            <a:pPr algn="l" fontAlgn="base">
              <a:buFont typeface="Arial" panose="020B0604020202020204" pitchFamily="34" charset="0"/>
              <a:buChar char="•"/>
            </a:pPr>
            <a:r>
              <a:rPr lang="en-US" b="0" i="0" dirty="0">
                <a:effectLst/>
                <a:latin typeface="Inter"/>
              </a:rPr>
              <a:t>- </a:t>
            </a:r>
            <a:r>
              <a:rPr lang="en-US" b="0" i="0" dirty="0">
                <a:effectLst/>
                <a:latin typeface="inherit"/>
              </a:rPr>
              <a:t>liveness</a:t>
            </a:r>
            <a:r>
              <a:rPr lang="en-US" b="0" i="0" dirty="0">
                <a:effectLst/>
                <a:latin typeface="Inter"/>
              </a:rPr>
              <a:t> (Ranges from 0 to 1)</a:t>
            </a:r>
          </a:p>
          <a:p>
            <a:pPr algn="l" fontAlgn="base">
              <a:buFont typeface="Arial" panose="020B0604020202020204" pitchFamily="34" charset="0"/>
              <a:buChar char="•"/>
            </a:pPr>
            <a:r>
              <a:rPr lang="en-US" b="0" i="0" dirty="0">
                <a:effectLst/>
                <a:latin typeface="Inter"/>
              </a:rPr>
              <a:t>- </a:t>
            </a:r>
            <a:r>
              <a:rPr lang="en-US" b="0" i="0" dirty="0">
                <a:effectLst/>
                <a:latin typeface="inherit"/>
              </a:rPr>
              <a:t>loudness</a:t>
            </a:r>
            <a:r>
              <a:rPr lang="en-US" b="0" i="0" dirty="0">
                <a:effectLst/>
                <a:latin typeface="Inter"/>
              </a:rPr>
              <a:t> (Float typically ranging from -60 to 0)</a:t>
            </a:r>
          </a:p>
          <a:p>
            <a:pPr algn="l" fontAlgn="base">
              <a:buFont typeface="Arial" panose="020B0604020202020204" pitchFamily="34" charset="0"/>
              <a:buChar char="•"/>
            </a:pPr>
            <a:r>
              <a:rPr lang="en-US" b="0" i="0" dirty="0">
                <a:effectLst/>
                <a:latin typeface="Inter"/>
              </a:rPr>
              <a:t>- </a:t>
            </a:r>
            <a:r>
              <a:rPr lang="en-US" b="0" i="0" dirty="0" err="1">
                <a:effectLst/>
                <a:latin typeface="inherit"/>
              </a:rPr>
              <a:t>speechiness</a:t>
            </a:r>
            <a:r>
              <a:rPr lang="en-US" b="0" i="0" dirty="0">
                <a:effectLst/>
                <a:latin typeface="Inter"/>
              </a:rPr>
              <a:t> (Ranges from 0 to 1)</a:t>
            </a:r>
          </a:p>
          <a:p>
            <a:pPr algn="l" fontAlgn="base">
              <a:buFont typeface="Arial" panose="020B0604020202020204" pitchFamily="34" charset="0"/>
              <a:buChar char="•"/>
            </a:pPr>
            <a:r>
              <a:rPr lang="en-US" b="0" i="0" dirty="0">
                <a:effectLst/>
                <a:latin typeface="Inter"/>
              </a:rPr>
              <a:t>- </a:t>
            </a:r>
            <a:r>
              <a:rPr lang="en-US" b="0" i="0" dirty="0">
                <a:effectLst/>
                <a:latin typeface="inherit"/>
              </a:rPr>
              <a:t>year</a:t>
            </a:r>
            <a:r>
              <a:rPr lang="en-US" b="0" i="0" dirty="0">
                <a:effectLst/>
                <a:latin typeface="Inter"/>
              </a:rPr>
              <a:t> (Ranges from 1921 to 2020)</a:t>
            </a:r>
          </a:p>
          <a:p>
            <a:pPr algn="l" fontAlgn="base"/>
            <a:r>
              <a:rPr lang="en-US" b="0" i="0" dirty="0">
                <a:effectLst/>
                <a:latin typeface="inherit"/>
              </a:rPr>
              <a:t>Dummy</a:t>
            </a:r>
            <a:r>
              <a:rPr lang="en-US" b="1" i="0" dirty="0">
                <a:effectLst/>
                <a:latin typeface="Inter"/>
              </a:rPr>
              <a:t>:</a:t>
            </a:r>
          </a:p>
          <a:p>
            <a:pPr algn="l" fontAlgn="base">
              <a:buFont typeface="Arial" panose="020B0604020202020204" pitchFamily="34" charset="0"/>
              <a:buChar char="•"/>
            </a:pPr>
            <a:r>
              <a:rPr lang="en-US" b="0" i="0" dirty="0">
                <a:effectLst/>
                <a:latin typeface="Inter"/>
              </a:rPr>
              <a:t>- </a:t>
            </a:r>
            <a:r>
              <a:rPr lang="en-US" b="0" i="0" dirty="0">
                <a:effectLst/>
                <a:latin typeface="inherit"/>
              </a:rPr>
              <a:t>mode</a:t>
            </a:r>
            <a:r>
              <a:rPr lang="en-US" b="0" i="0" dirty="0">
                <a:effectLst/>
                <a:latin typeface="Inter"/>
              </a:rPr>
              <a:t> (0 = Minor, 1 = Major)</a:t>
            </a:r>
          </a:p>
          <a:p>
            <a:pPr algn="l" fontAlgn="base">
              <a:buFont typeface="Arial" panose="020B0604020202020204" pitchFamily="34" charset="0"/>
              <a:buChar char="•"/>
            </a:pPr>
            <a:r>
              <a:rPr lang="en-US" b="0" i="0" dirty="0">
                <a:effectLst/>
                <a:latin typeface="Inter"/>
              </a:rPr>
              <a:t>- </a:t>
            </a:r>
            <a:r>
              <a:rPr lang="en-US" b="0" i="0" dirty="0">
                <a:effectLst/>
                <a:latin typeface="inherit"/>
              </a:rPr>
              <a:t>explicit</a:t>
            </a:r>
            <a:r>
              <a:rPr lang="en-US" b="0" i="0" dirty="0">
                <a:effectLst/>
                <a:latin typeface="Inter"/>
              </a:rPr>
              <a:t> (0 = No explicit content, 1 = Explicit content)</a:t>
            </a:r>
          </a:p>
          <a:p>
            <a:pPr algn="l" fontAlgn="base"/>
            <a:r>
              <a:rPr lang="en-US" b="0" i="0" dirty="0">
                <a:effectLst/>
                <a:latin typeface="inherit"/>
              </a:rPr>
              <a:t>Categorical</a:t>
            </a:r>
            <a:r>
              <a:rPr lang="en-US" b="1" i="0" dirty="0">
                <a:effectLst/>
                <a:latin typeface="Inter"/>
              </a:rPr>
              <a:t>:</a:t>
            </a:r>
          </a:p>
          <a:p>
            <a:pPr algn="l" fontAlgn="base">
              <a:buFont typeface="Arial" panose="020B0604020202020204" pitchFamily="34" charset="0"/>
              <a:buChar char="•"/>
            </a:pPr>
            <a:r>
              <a:rPr lang="en-US" b="0" i="0" dirty="0">
                <a:effectLst/>
                <a:latin typeface="Inter"/>
              </a:rPr>
              <a:t>- </a:t>
            </a:r>
            <a:r>
              <a:rPr lang="en-US" b="0" i="0" dirty="0">
                <a:effectLst/>
                <a:latin typeface="inherit"/>
              </a:rPr>
              <a:t>key</a:t>
            </a:r>
            <a:r>
              <a:rPr lang="en-US" b="0" i="0" dirty="0">
                <a:effectLst/>
                <a:latin typeface="Inter"/>
              </a:rPr>
              <a:t> (All keys on octave encoded as values ranging from 0 to 11, starting on C as 0, C# as 1 and so on…)</a:t>
            </a:r>
          </a:p>
          <a:p>
            <a:pPr algn="l" fontAlgn="base">
              <a:buFont typeface="Arial" panose="020B0604020202020204" pitchFamily="34" charset="0"/>
              <a:buChar char="•"/>
            </a:pPr>
            <a:r>
              <a:rPr lang="en-US" b="0" i="0" dirty="0">
                <a:effectLst/>
                <a:latin typeface="Inter"/>
              </a:rPr>
              <a:t>- </a:t>
            </a:r>
            <a:r>
              <a:rPr lang="en-US" b="0" i="0" dirty="0">
                <a:effectLst/>
                <a:latin typeface="inherit"/>
              </a:rPr>
              <a:t>artists</a:t>
            </a:r>
            <a:r>
              <a:rPr lang="en-US" b="0" i="0" dirty="0">
                <a:effectLst/>
                <a:latin typeface="Inter"/>
              </a:rPr>
              <a:t> (List of artists mentioned)</a:t>
            </a:r>
          </a:p>
          <a:p>
            <a:pPr algn="l" fontAlgn="base">
              <a:buFont typeface="Arial" panose="020B0604020202020204" pitchFamily="34" charset="0"/>
              <a:buChar char="•"/>
            </a:pPr>
            <a:r>
              <a:rPr lang="en-US" b="0" i="0" dirty="0">
                <a:effectLst/>
                <a:latin typeface="Inter"/>
              </a:rPr>
              <a:t>- </a:t>
            </a:r>
            <a:r>
              <a:rPr lang="en-US" b="0" i="0" dirty="0" err="1">
                <a:effectLst/>
                <a:latin typeface="inherit"/>
              </a:rPr>
              <a:t>release_date</a:t>
            </a:r>
            <a:r>
              <a:rPr lang="en-US" b="0" i="0" dirty="0">
                <a:effectLst/>
                <a:latin typeface="Inter"/>
              </a:rPr>
              <a:t> (Date of release mostly in </a:t>
            </a:r>
            <a:r>
              <a:rPr lang="en-US" b="0" i="0" dirty="0" err="1">
                <a:effectLst/>
                <a:latin typeface="Inter"/>
              </a:rPr>
              <a:t>yyyy</a:t>
            </a:r>
            <a:r>
              <a:rPr lang="en-US" b="0" i="0" dirty="0">
                <a:effectLst/>
                <a:latin typeface="Inter"/>
              </a:rPr>
              <a:t>-mm-dd format, however precision of date may vary)</a:t>
            </a:r>
          </a:p>
          <a:p>
            <a:pPr algn="l" fontAlgn="base">
              <a:buFont typeface="Arial" panose="020B0604020202020204" pitchFamily="34" charset="0"/>
              <a:buChar char="•"/>
            </a:pPr>
            <a:r>
              <a:rPr lang="en-US" b="0" i="0" dirty="0">
                <a:effectLst/>
                <a:latin typeface="Inter"/>
              </a:rPr>
              <a:t>- </a:t>
            </a:r>
            <a:r>
              <a:rPr lang="en-US" b="0" i="0" dirty="0">
                <a:effectLst/>
                <a:latin typeface="inherit"/>
              </a:rPr>
              <a:t>name</a:t>
            </a:r>
            <a:r>
              <a:rPr lang="en-US" b="0" i="0" dirty="0">
                <a:effectLst/>
                <a:latin typeface="Inter"/>
              </a:rPr>
              <a:t> (Name of the song)</a:t>
            </a:r>
          </a:p>
          <a:p>
            <a:endParaRPr lang="en-IN" dirty="0"/>
          </a:p>
        </p:txBody>
      </p:sp>
    </p:spTree>
    <p:extLst>
      <p:ext uri="{BB962C8B-B14F-4D97-AF65-F5344CB8AC3E}">
        <p14:creationId xmlns:p14="http://schemas.microsoft.com/office/powerpoint/2010/main" val="33453483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EA20EB64-6F9B-4824-9DFE-F0A494982774}"/>
              </a:ext>
            </a:extLst>
          </p:cNvPr>
          <p:cNvPicPr>
            <a:picLocks noGrp="1" noChangeAspect="1"/>
          </p:cNvPicPr>
          <p:nvPr>
            <p:ph idx="1"/>
          </p:nvPr>
        </p:nvPicPr>
        <p:blipFill>
          <a:blip r:embed="rId2"/>
          <a:stretch>
            <a:fillRect/>
          </a:stretch>
        </p:blipFill>
        <p:spPr>
          <a:xfrm>
            <a:off x="970385" y="855306"/>
            <a:ext cx="10235680" cy="5424196"/>
          </a:xfrm>
        </p:spPr>
      </p:pic>
    </p:spTree>
    <p:extLst>
      <p:ext uri="{BB962C8B-B14F-4D97-AF65-F5344CB8AC3E}">
        <p14:creationId xmlns:p14="http://schemas.microsoft.com/office/powerpoint/2010/main" val="133537788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docProps/app.xml><?xml version="1.0" encoding="utf-8"?>
<Properties xmlns="http://schemas.openxmlformats.org/officeDocument/2006/extended-properties" xmlns:vt="http://schemas.openxmlformats.org/officeDocument/2006/docPropsVTypes">
  <TotalTime>518</TotalTime>
  <Words>1534</Words>
  <Application>Microsoft Macintosh PowerPoint</Application>
  <PresentationFormat>Widescreen</PresentationFormat>
  <Paragraphs>135</Paragraphs>
  <Slides>38</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38</vt:i4>
      </vt:variant>
    </vt:vector>
  </HeadingPairs>
  <TitlesOfParts>
    <vt:vector size="44" baseType="lpstr">
      <vt:lpstr>Arial</vt:lpstr>
      <vt:lpstr>Century Gothic</vt:lpstr>
      <vt:lpstr>inherit</vt:lpstr>
      <vt:lpstr>Inter</vt:lpstr>
      <vt:lpstr>Times New Roman</vt:lpstr>
      <vt:lpstr>Mesh</vt:lpstr>
      <vt:lpstr>Dwdm mini project
On   PREDICTION OF MOOD THE SONGS AND RECOMENDING  under the supervision Prof. Sheetal girase</vt:lpstr>
      <vt:lpstr>Introduction</vt:lpstr>
      <vt:lpstr>Problem definition</vt:lpstr>
      <vt:lpstr>Objectives</vt:lpstr>
      <vt:lpstr>                         OUR TASK</vt:lpstr>
      <vt:lpstr>Tools used</vt:lpstr>
      <vt:lpstr>Data description</vt:lpstr>
      <vt:lpstr>DATASET description</vt:lpstr>
      <vt:lpstr>PowerPoint Presentation</vt:lpstr>
      <vt:lpstr>Data preprocessing Tasks performed</vt:lpstr>
      <vt:lpstr>PowerPoint Presentation</vt:lpstr>
      <vt:lpstr>PowerPoint Presentation</vt:lpstr>
      <vt:lpstr>Data mining techniques applied</vt:lpstr>
      <vt:lpstr>K-Means Clustering Algorithm</vt:lpstr>
      <vt:lpstr>Random Forest Algorithm</vt:lpstr>
      <vt:lpstr>Observations</vt:lpstr>
      <vt:lpstr>DISPLAY DISTPLOT ON VARIOUS FEATURES</vt:lpstr>
      <vt:lpstr>BARPLOTS </vt:lpstr>
      <vt:lpstr>NORMALIZATION AND CLUSTERING</vt:lpstr>
      <vt:lpstr>ELBOW METHOD</vt:lpstr>
      <vt:lpstr>FEATURE SELECTION</vt:lpstr>
      <vt:lpstr>SPLITTING AND DECISION TREE</vt:lpstr>
      <vt:lpstr>Recommendation System</vt:lpstr>
      <vt:lpstr>Random forest</vt:lpstr>
      <vt:lpstr>Decision tree</vt:lpstr>
      <vt:lpstr>Logistic Regression</vt:lpstr>
      <vt:lpstr>SVM</vt:lpstr>
      <vt:lpstr>Bar plot on the Winner of Algorithms</vt:lpstr>
      <vt:lpstr>KNIME</vt:lpstr>
      <vt:lpstr>Dashboard using Knime</vt:lpstr>
      <vt:lpstr>KNIME SCREENSHOTS </vt:lpstr>
      <vt:lpstr>SCATTERPLOT AND histogram</vt:lpstr>
      <vt:lpstr>WORKspace</vt:lpstr>
      <vt:lpstr>STATISTICS ON LINEAR REGRESSION</vt:lpstr>
      <vt:lpstr>ACTUAL VS PREDICTED</vt:lpstr>
      <vt:lpstr>PIECHART</vt:lpstr>
      <vt:lpstr>Conclusion</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Dwdm mini project
On  Analysis of heart dataset  Under guidance of
Prof.pranali kosamkar</dc:title>
  <dc:creator>janhavi.a.chavan@gmail.com</dc:creator>
  <cp:lastModifiedBy>Microsoft Office User</cp:lastModifiedBy>
  <cp:revision>40</cp:revision>
  <dcterms:created xsi:type="dcterms:W3CDTF">2021-01-31T14:01:45Z</dcterms:created>
  <dcterms:modified xsi:type="dcterms:W3CDTF">2021-02-03T06:13:23Z</dcterms:modified>
</cp:coreProperties>
</file>